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25"/>
  </p:handoutMasterIdLst>
  <p:sldIdLst>
    <p:sldId id="256" r:id="rId2"/>
    <p:sldId id="287" r:id="rId3"/>
    <p:sldId id="288" r:id="rId4"/>
    <p:sldId id="289" r:id="rId5"/>
    <p:sldId id="290" r:id="rId6"/>
    <p:sldId id="303" r:id="rId7"/>
    <p:sldId id="291" r:id="rId8"/>
    <p:sldId id="304" r:id="rId9"/>
    <p:sldId id="292" r:id="rId10"/>
    <p:sldId id="293" r:id="rId11"/>
    <p:sldId id="310" r:id="rId12"/>
    <p:sldId id="309" r:id="rId13"/>
    <p:sldId id="295" r:id="rId14"/>
    <p:sldId id="296" r:id="rId15"/>
    <p:sldId id="297" r:id="rId16"/>
    <p:sldId id="312" r:id="rId17"/>
    <p:sldId id="298" r:id="rId18"/>
    <p:sldId id="299" r:id="rId19"/>
    <p:sldId id="308" r:id="rId20"/>
    <p:sldId id="311" r:id="rId21"/>
    <p:sldId id="313" r:id="rId22"/>
    <p:sldId id="302" r:id="rId23"/>
    <p:sldId id="286" r:id="rId24"/>
  </p:sldIdLst>
  <p:sldSz cx="9144000" cy="5143500" type="screen16x9"/>
  <p:notesSz cx="9144000" cy="6858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4825"/>
    <a:srgbClr val="000000"/>
    <a:srgbClr val="FFBDBD"/>
    <a:srgbClr val="FF6969"/>
    <a:srgbClr val="FF6D6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91" autoAdjust="0"/>
    <p:restoredTop sz="94660"/>
  </p:normalViewPr>
  <p:slideViewPr>
    <p:cSldViewPr showGuides="1">
      <p:cViewPr varScale="1">
        <p:scale>
          <a:sx n="117" d="100"/>
          <a:sy n="117" d="100"/>
        </p:scale>
        <p:origin x="-492"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3F9B1B6-E1F3-46D4-A46C-349AD778FCFE}" type="datetimeFigureOut">
              <a:rPr lang="zh-CN" altLang="en-US" smtClean="0"/>
              <a:pPr/>
              <a:t>2018/9/25</a:t>
            </a:fld>
            <a:endParaRPr lang="zh-CN" altLang="en-US"/>
          </a:p>
        </p:txBody>
      </p:sp>
      <p:sp>
        <p:nvSpPr>
          <p:cNvPr id="4" name="页脚占位符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8C3DAEE1-920B-4A04-AA00-739AE32269E1}" type="slidenum">
              <a:rPr lang="zh-CN" altLang="en-US" smtClean="0"/>
              <a:pPr/>
              <a:t>‹#›</a:t>
            </a:fld>
            <a:endParaRPr lang="zh-CN" altLang="en-US"/>
          </a:p>
        </p:txBody>
      </p:sp>
    </p:spTree>
    <p:extLst>
      <p:ext uri="{BB962C8B-B14F-4D97-AF65-F5344CB8AC3E}">
        <p14:creationId xmlns:p14="http://schemas.microsoft.com/office/powerpoint/2010/main" xmlns="" val="3569440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5" y="1828802"/>
            <a:ext cx="9009063" cy="789385"/>
            <a:chOff x="0" y="1536"/>
            <a:chExt cx="5675" cy="663"/>
          </a:xfrm>
        </p:grpSpPr>
        <p:grpSp>
          <p:nvGrpSpPr>
            <p:cNvPr id="2056" name="Group 3"/>
            <p:cNvGrpSpPr/>
            <p:nvPr/>
          </p:nvGrpSpPr>
          <p:grpSpPr>
            <a:xfrm>
              <a:off x="185" y="1604"/>
              <a:ext cx="449" cy="299"/>
              <a:chOff x="720" y="336"/>
              <a:chExt cx="624" cy="432"/>
            </a:xfrm>
          </p:grpSpPr>
          <p:sp>
            <p:nvSpPr>
              <p:cNvPr id="22" name="Rectangle 4"/>
              <p:cNvSpPr>
                <a:spLocks noChangeArrowheads="1"/>
              </p:cNvSpPr>
              <p:nvPr/>
            </p:nvSpPr>
            <p:spPr bwMode="auto">
              <a:xfrm>
                <a:off x="720" y="336"/>
                <a:ext cx="384" cy="432"/>
              </a:xfrm>
              <a:prstGeom prst="rect">
                <a:avLst/>
              </a:prstGeom>
              <a:solidFill>
                <a:schemeClr val="folHlink"/>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2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grpSp>
        <p:grpSp>
          <p:nvGrpSpPr>
            <p:cNvPr id="2057" name="Group 6"/>
            <p:cNvGrpSpPr/>
            <p:nvPr/>
          </p:nvGrpSpPr>
          <p:grpSpPr>
            <a:xfrm>
              <a:off x="263" y="1870"/>
              <a:ext cx="466" cy="299"/>
              <a:chOff x="912" y="2640"/>
              <a:chExt cx="672" cy="432"/>
            </a:xfrm>
          </p:grpSpPr>
          <p:sp>
            <p:nvSpPr>
              <p:cNvPr id="20" name="Rectangle 7"/>
              <p:cNvSpPr>
                <a:spLocks noChangeArrowheads="1"/>
              </p:cNvSpPr>
              <p:nvPr/>
            </p:nvSpPr>
            <p:spPr bwMode="auto">
              <a:xfrm>
                <a:off x="912" y="2640"/>
                <a:ext cx="384" cy="432"/>
              </a:xfrm>
              <a:prstGeom prst="rect">
                <a:avLst/>
              </a:prstGeom>
              <a:solidFill>
                <a:schemeClr val="accent2"/>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2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grpSp>
        <p:sp>
          <p:nvSpPr>
            <p:cNvPr id="1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8" name="Rectangle 10"/>
            <p:cNvSpPr>
              <a:spLocks noChangeArrowheads="1"/>
            </p:cNvSpPr>
            <p:nvPr/>
          </p:nvSpPr>
          <p:spPr bwMode="auto">
            <a:xfrm>
              <a:off x="400" y="1536"/>
              <a:ext cx="20" cy="663"/>
            </a:xfrm>
            <a:prstGeom prst="rect">
              <a:avLst/>
            </a:prstGeom>
            <a:solidFill>
              <a:schemeClr val="bg2"/>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grpSp>
      <p:sp>
        <p:nvSpPr>
          <p:cNvPr id="5132" name="Rectangle 12"/>
          <p:cNvSpPr>
            <a:spLocks noGrp="1" noChangeArrowheads="1"/>
          </p:cNvSpPr>
          <p:nvPr>
            <p:ph type="ctrTitle"/>
          </p:nvPr>
        </p:nvSpPr>
        <p:spPr>
          <a:xfrm>
            <a:off x="990600" y="1257300"/>
            <a:ext cx="7772400" cy="1096566"/>
          </a:xfrm>
        </p:spPr>
        <p:txBody>
          <a:bodyPr/>
          <a:lstStyle>
            <a:lvl1pPr>
              <a:defRPr/>
            </a:lvl1pPr>
          </a:lstStyle>
          <a:p>
            <a:r>
              <a:rPr lang="zh-CN" altLang="en-US"/>
              <a:t>单击此处编辑母版标题样式</a:t>
            </a:r>
          </a:p>
        </p:txBody>
      </p:sp>
      <p:sp>
        <p:nvSpPr>
          <p:cNvPr id="5133" name="Rectangle 13"/>
          <p:cNvSpPr>
            <a:spLocks noGrp="1" noChangeArrowheads="1"/>
          </p:cNvSpPr>
          <p:nvPr>
            <p:ph type="subTitle" idx="1"/>
          </p:nvPr>
        </p:nvSpPr>
        <p:spPr>
          <a:xfrm>
            <a:off x="1371600" y="2914650"/>
            <a:ext cx="6400800" cy="1314450"/>
          </a:xfrm>
        </p:spPr>
        <p:txBody>
          <a:bodyPr/>
          <a:lstStyle>
            <a:lvl1pPr marL="0" indent="0" algn="ctr">
              <a:buFont typeface="Wingdings" panose="05000000000000000000" pitchFamily="2" charset="2"/>
              <a:buNone/>
              <a:defRPr/>
            </a:lvl1pPr>
          </a:lstStyle>
          <a:p>
            <a:r>
              <a:rPr lang="zh-CN" altLang="en-US"/>
              <a:t>单击此处编辑母版副标题样式</a:t>
            </a:r>
          </a:p>
        </p:txBody>
      </p:sp>
      <p:sp>
        <p:nvSpPr>
          <p:cNvPr id="24" name="Rectangle 14"/>
          <p:cNvSpPr>
            <a:spLocks noGrp="1" noChangeArrowheads="1"/>
          </p:cNvSpPr>
          <p:nvPr>
            <p:ph type="dt" sz="half" idx="2"/>
          </p:nvPr>
        </p:nvSpPr>
        <p:spPr bwMode="auto">
          <a:xfrm>
            <a:off x="990600" y="4686300"/>
            <a:ext cx="1905000" cy="342900"/>
          </a:xfrm>
          <a:prstGeom prst="rect">
            <a:avLst/>
          </a:prstGeom>
          <a:ln>
            <a:miter lim="800000"/>
          </a:ln>
        </p:spPr>
        <p:txBody>
          <a:bodyPr vert="horz" wrap="square" lIns="91440" tIns="45720" rIns="91440" bIns="45720" numCol="1" anchor="b" anchorCtr="0" compatLnSpc="1"/>
          <a:lstStyle>
            <a:lvl1pPr>
              <a:defRPr smtClean="0">
                <a:solidFill>
                  <a:schemeClr val="bg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bg2"/>
              </a:solidFill>
              <a:effectLst/>
              <a:uLnTx/>
              <a:uFillTx/>
              <a:latin typeface="Tahoma" panose="020B0604030504040204" pitchFamily="34" charset="0"/>
              <a:ea typeface="宋体" panose="02010600030101010101" pitchFamily="2" charset="-122"/>
              <a:cs typeface="+mn-cs"/>
            </a:endParaRPr>
          </a:p>
        </p:txBody>
      </p:sp>
      <p:sp>
        <p:nvSpPr>
          <p:cNvPr id="25" name="Rectangle 15"/>
          <p:cNvSpPr>
            <a:spLocks noGrp="1" noChangeArrowheads="1"/>
          </p:cNvSpPr>
          <p:nvPr>
            <p:ph type="ftr" sz="quarter" idx="3"/>
          </p:nvPr>
        </p:nvSpPr>
        <p:spPr bwMode="auto">
          <a:xfrm>
            <a:off x="3429000" y="4686300"/>
            <a:ext cx="2895600" cy="342900"/>
          </a:xfrm>
          <a:prstGeom prst="rect">
            <a:avLst/>
          </a:prstGeom>
          <a:ln>
            <a:miter lim="800000"/>
          </a:ln>
        </p:spPr>
        <p:txBody>
          <a:bodyPr vert="horz" wrap="square" lIns="91440" tIns="45720" rIns="91440" bIns="45720" numCol="1" anchor="b" anchorCtr="0" compatLnSpc="1"/>
          <a:lstStyle>
            <a:lvl1pPr>
              <a:defRPr smtClean="0">
                <a:solidFill>
                  <a:schemeClr val="bg2"/>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bg2"/>
              </a:solidFill>
              <a:effectLst/>
              <a:uLnTx/>
              <a:uFillTx/>
              <a:latin typeface="Tahoma" panose="020B0604030504040204" pitchFamily="34" charset="0"/>
              <a:ea typeface="宋体" panose="02010600030101010101" pitchFamily="2" charset="-122"/>
              <a:cs typeface="+mn-cs"/>
            </a:endParaRPr>
          </a:p>
        </p:txBody>
      </p:sp>
      <p:sp>
        <p:nvSpPr>
          <p:cNvPr id="26" name="Rectangle 16"/>
          <p:cNvSpPr>
            <a:spLocks noGrp="1" noChangeArrowheads="1"/>
          </p:cNvSpPr>
          <p:nvPr>
            <p:ph type="sldNum" sz="quarter" idx="4"/>
          </p:nvPr>
        </p:nvSpPr>
        <p:spPr bwMode="auto">
          <a:xfrm>
            <a:off x="6858000" y="4686300"/>
            <a:ext cx="1905000" cy="342900"/>
          </a:xfrm>
          <a:prstGeom prst="rect">
            <a:avLst/>
          </a:prstGeom>
          <a:ln>
            <a:miter lim="800000"/>
          </a:ln>
        </p:spPr>
        <p:txBody>
          <a:bodyPr vert="horz" wrap="square" lIns="91440" tIns="45720" rIns="91440" bIns="45720" numCol="1" anchor="b" anchorCtr="0" compatLnSpc="1"/>
          <a:lstStyle/>
          <a:p>
            <a:pPr algn="r"/>
            <a:fld id="{9A0DB2DC-4C9A-4742-B13C-FB6460FD3503}" type="slidenum">
              <a:rPr lang="en-US" altLang="zh-CN" dirty="0">
                <a:solidFill>
                  <a:schemeClr val="bg2"/>
                </a:solidFill>
              </a:rPr>
              <a:pPr algn="r"/>
              <a:t>‹#›</a:t>
            </a:fld>
            <a:endParaRPr lang="en-US" altLang="zh-CN" dirty="0">
              <a:solidFill>
                <a:schemeClr val="bg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34" charset="0"/>
              </a:rPr>
              <a:pPr lvl="0" eaLnBrk="1" hangingPunct="1"/>
              <a:t>‹#›</a:t>
            </a:fld>
            <a:endParaRPr lang="en-US" altLang="zh-CN" dirty="0">
              <a:latin typeface="Tahoma" panose="020B060403050404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160735"/>
            <a:ext cx="1951038" cy="44386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160735"/>
            <a:ext cx="5700712" cy="44386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34" charset="0"/>
              </a:rPr>
              <a:pPr lvl="0" eaLnBrk="1" hangingPunct="1"/>
              <a:t>‹#›</a:t>
            </a:fld>
            <a:endParaRPr lang="en-US" altLang="zh-CN" dirty="0">
              <a:latin typeface="Tahoma" panose="020B0604030504040204" pitchFamily="34" charset="0"/>
            </a:endParaRPr>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75656" y="915566"/>
            <a:ext cx="5112568" cy="3528392"/>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34" charset="0"/>
              </a:rPr>
              <a:pPr lvl="0" eaLnBrk="1" hangingPunct="1"/>
              <a:t>‹#›</a:t>
            </a:fld>
            <a:endParaRPr lang="en-US" altLang="zh-CN" dirty="0">
              <a:latin typeface="Tahoma" panose="020B0604030504040204"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34" charset="0"/>
              </a:rPr>
              <a:pPr lvl="0" eaLnBrk="1" hangingPunct="1"/>
              <a:t>‹#›</a:t>
            </a:fld>
            <a:endParaRPr lang="en-US" altLang="zh-CN" dirty="0">
              <a:latin typeface="Tahoma" panose="020B060403050404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1513285"/>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5088" y="1513285"/>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34" charset="0"/>
              </a:rPr>
              <a:pPr lvl="0" eaLnBrk="1" hangingPunct="1"/>
              <a:t>‹#›</a:t>
            </a:fld>
            <a:endParaRPr lang="en-US" altLang="zh-CN" dirty="0">
              <a:latin typeface="Tahoma"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34" charset="0"/>
              </a:rPr>
              <a:pPr lvl="0" eaLnBrk="1" hangingPunct="1"/>
              <a:t>‹#›</a:t>
            </a:fld>
            <a:endParaRPr lang="en-US" altLang="zh-CN" dirty="0">
              <a:latin typeface="Tahoma"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34" charset="0"/>
              </a:rPr>
              <a:pPr lvl="0" eaLnBrk="1" hangingPunct="1"/>
              <a:t>‹#›</a:t>
            </a:fld>
            <a:endParaRPr lang="en-US" altLang="zh-CN" dirty="0">
              <a:latin typeface="Tahoma"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34" charset="0"/>
              </a:rPr>
              <a:pPr lvl="0" eaLnBrk="1" hangingPunct="1"/>
              <a:t>‹#›</a:t>
            </a:fld>
            <a:endParaRPr lang="en-US" altLang="zh-CN" dirty="0">
              <a:latin typeface="Tahoma"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04787"/>
            <a:ext cx="3008313" cy="871538"/>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34" charset="0"/>
              </a:rPr>
              <a:pPr lvl="0" eaLnBrk="1" hangingPunct="1"/>
              <a:t>‹#›</a:t>
            </a:fld>
            <a:endParaRPr lang="en-US" altLang="zh-CN" dirty="0">
              <a:latin typeface="Tahom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34" charset="0"/>
              </a:rPr>
              <a:pPr lvl="0" eaLnBrk="1" hangingPunct="1"/>
              <a:t>‹#›</a:t>
            </a:fld>
            <a:endParaRPr lang="en-US" altLang="zh-CN" dirty="0">
              <a:latin typeface="Tahoma"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ltGray">
          <a:xfrm>
            <a:off x="417513" y="823915"/>
            <a:ext cx="438150" cy="355997"/>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099" name="Rectangle 3"/>
          <p:cNvSpPr>
            <a:spLocks noChangeArrowheads="1"/>
          </p:cNvSpPr>
          <p:nvPr/>
        </p:nvSpPr>
        <p:spPr bwMode="ltGray">
          <a:xfrm>
            <a:off x="800105" y="823915"/>
            <a:ext cx="328613" cy="355997"/>
          </a:xfrm>
          <a:prstGeom prst="rect">
            <a:avLst/>
          </a:prstGeom>
          <a:gradFill rotWithShape="0">
            <a:gsLst>
              <a:gs pos="0">
                <a:schemeClr val="accent2"/>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100" name="Rectangle 4"/>
          <p:cNvSpPr>
            <a:spLocks noChangeArrowheads="1"/>
          </p:cNvSpPr>
          <p:nvPr/>
        </p:nvSpPr>
        <p:spPr bwMode="ltGray">
          <a:xfrm>
            <a:off x="541343" y="1140621"/>
            <a:ext cx="422275" cy="355997"/>
          </a:xfrm>
          <a:prstGeom prst="rect">
            <a:avLst/>
          </a:prstGeom>
          <a:solidFill>
            <a:schemeClr val="folHlink"/>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101" name="Rectangle 5"/>
          <p:cNvSpPr>
            <a:spLocks noChangeArrowheads="1"/>
          </p:cNvSpPr>
          <p:nvPr/>
        </p:nvSpPr>
        <p:spPr bwMode="ltGray">
          <a:xfrm>
            <a:off x="911225" y="1140621"/>
            <a:ext cx="368300" cy="355997"/>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102" name="Rectangle 6"/>
          <p:cNvSpPr>
            <a:spLocks noChangeArrowheads="1"/>
          </p:cNvSpPr>
          <p:nvPr/>
        </p:nvSpPr>
        <p:spPr bwMode="ltGray">
          <a:xfrm>
            <a:off x="127000" y="1085851"/>
            <a:ext cx="560388" cy="316706"/>
          </a:xfrm>
          <a:prstGeom prst="rect">
            <a:avLst/>
          </a:prstGeom>
          <a:gradFill rotWithShape="0">
            <a:gsLst>
              <a:gs pos="0">
                <a:schemeClr val="bg1"/>
              </a:gs>
              <a:gs pos="100000">
                <a:schemeClr val="hlink"/>
              </a:gs>
            </a:gsLst>
            <a:lin ang="189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103" name="Rectangle 7"/>
          <p:cNvSpPr>
            <a:spLocks noChangeArrowheads="1"/>
          </p:cNvSpPr>
          <p:nvPr/>
        </p:nvSpPr>
        <p:spPr bwMode="gray">
          <a:xfrm>
            <a:off x="762000" y="742952"/>
            <a:ext cx="31750" cy="789385"/>
          </a:xfrm>
          <a:prstGeom prst="rect">
            <a:avLst/>
          </a:prstGeom>
          <a:solidFill>
            <a:schemeClr val="bg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104" name="Rectangle 8"/>
          <p:cNvSpPr>
            <a:spLocks noChangeArrowheads="1"/>
          </p:cNvSpPr>
          <p:nvPr/>
        </p:nvSpPr>
        <p:spPr bwMode="gray">
          <a:xfrm>
            <a:off x="442918" y="1335883"/>
            <a:ext cx="8226425" cy="23813"/>
          </a:xfrm>
          <a:prstGeom prst="rect">
            <a:avLst/>
          </a:prstGeom>
          <a:gradFill rotWithShape="0">
            <a:gsLst>
              <a:gs pos="0">
                <a:schemeClr val="bg2"/>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3" name="Rectangle 9"/>
          <p:cNvSpPr>
            <a:spLocks noGrp="1"/>
          </p:cNvSpPr>
          <p:nvPr>
            <p:ph type="title"/>
          </p:nvPr>
        </p:nvSpPr>
        <p:spPr>
          <a:xfrm>
            <a:off x="1150943" y="160737"/>
            <a:ext cx="7793037" cy="1096565"/>
          </a:xfrm>
          <a:prstGeom prst="rect">
            <a:avLst/>
          </a:prstGeom>
          <a:noFill/>
          <a:ln w="9525">
            <a:noFill/>
          </a:ln>
        </p:spPr>
        <p:txBody>
          <a:bodyPr anchor="b"/>
          <a:lstStyle/>
          <a:p>
            <a:pPr lvl="0"/>
            <a:r>
              <a:rPr lang="zh-CN" altLang="en-US" dirty="0"/>
              <a:t>单击此处编辑母版标题样式</a:t>
            </a:r>
          </a:p>
        </p:txBody>
      </p:sp>
      <p:sp>
        <p:nvSpPr>
          <p:cNvPr id="1034" name="Rectangle 10"/>
          <p:cNvSpPr>
            <a:spLocks noGrp="1"/>
          </p:cNvSpPr>
          <p:nvPr>
            <p:ph type="body" idx="1"/>
          </p:nvPr>
        </p:nvSpPr>
        <p:spPr>
          <a:xfrm>
            <a:off x="1182688" y="1513285"/>
            <a:ext cx="7772400" cy="30861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107" name="Rectangle 11"/>
          <p:cNvSpPr>
            <a:spLocks noGrp="1" noChangeArrowheads="1"/>
          </p:cNvSpPr>
          <p:nvPr>
            <p:ph type="dt" sz="half" idx="2"/>
          </p:nvPr>
        </p:nvSpPr>
        <p:spPr bwMode="auto">
          <a:xfrm>
            <a:off x="1162050" y="4682729"/>
            <a:ext cx="1905000" cy="342900"/>
          </a:xfrm>
          <a:prstGeom prst="rect">
            <a:avLst/>
          </a:prstGeom>
          <a:noFill/>
          <a:ln w="9525">
            <a:noFill/>
            <a:miter lim="800000"/>
          </a:ln>
          <a:effectLst/>
        </p:spPr>
        <p:txBody>
          <a:bodyPr vert="horz" wrap="square" lIns="91440" tIns="45720" rIns="91440" bIns="45720" numCol="1" anchor="b" anchorCtr="0" compatLnSpc="1"/>
          <a:lstStyle>
            <a:lvl1pPr>
              <a:defRPr sz="14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108" name="Rectangle 12"/>
          <p:cNvSpPr>
            <a:spLocks noGrp="1" noChangeArrowheads="1"/>
          </p:cNvSpPr>
          <p:nvPr>
            <p:ph type="ftr" sz="quarter" idx="3"/>
          </p:nvPr>
        </p:nvSpPr>
        <p:spPr bwMode="auto">
          <a:xfrm>
            <a:off x="3657600" y="4682729"/>
            <a:ext cx="2895600" cy="342900"/>
          </a:xfrm>
          <a:prstGeom prst="rect">
            <a:avLst/>
          </a:prstGeom>
          <a:noFill/>
          <a:ln w="9525">
            <a:noFill/>
            <a:miter lim="800000"/>
          </a:ln>
          <a:effectLst/>
        </p:spPr>
        <p:txBody>
          <a:bodyPr vert="horz" wrap="square" lIns="91440" tIns="45720" rIns="91440" bIns="45720" numCol="1" anchor="b" anchorCtr="0" compatLnSpc="1"/>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109" name="Rectangle 13"/>
          <p:cNvSpPr>
            <a:spLocks noGrp="1" noChangeArrowheads="1"/>
          </p:cNvSpPr>
          <p:nvPr>
            <p:ph type="sldNum" sz="quarter" idx="4"/>
          </p:nvPr>
        </p:nvSpPr>
        <p:spPr bwMode="auto">
          <a:xfrm>
            <a:off x="7042150" y="4682729"/>
            <a:ext cx="1905000" cy="34290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lvl="0" eaLnBrk="1" hangingPunct="1"/>
            <a:fld id="{9A0DB2DC-4C9A-4742-B13C-FB6460FD3503}" type="slidenum">
              <a:rPr lang="en-US" altLang="zh-CN" dirty="0">
                <a:latin typeface="Tahoma" panose="020B0604030504040204" pitchFamily="34" charset="0"/>
              </a:rPr>
              <a:pPr lvl="0" eaLnBrk="1" hangingPunct="1"/>
              <a:t>‹#›</a:t>
            </a:fld>
            <a:endParaRPr lang="en-US" altLang="zh-CN" dirty="0">
              <a:latin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0" y="0"/>
            <a:ext cx="9144000" cy="5236045"/>
          </a:xfrm>
          <a:prstGeom prst="rect">
            <a:avLst/>
          </a:prstGeom>
        </p:spPr>
      </p:pic>
      <p:sp>
        <p:nvSpPr>
          <p:cNvPr id="3074" name="Rectangle 2"/>
          <p:cNvSpPr>
            <a:spLocks noGrp="1"/>
          </p:cNvSpPr>
          <p:nvPr>
            <p:ph type="ctrTitle"/>
          </p:nvPr>
        </p:nvSpPr>
        <p:spPr>
          <a:xfrm>
            <a:off x="2339752" y="1709511"/>
            <a:ext cx="7020272" cy="1150271"/>
          </a:xfrm>
        </p:spPr>
        <p:txBody>
          <a:bodyPr vert="horz" wrap="square" lIns="91440" tIns="45720" rIns="91440" bIns="45720" anchor="b"/>
          <a:lstStyle/>
          <a:p>
            <a:pPr algn="ctr">
              <a:lnSpc>
                <a:spcPct val="150000"/>
              </a:lnSpc>
            </a:pPr>
            <a:r>
              <a:rPr lang="en-US" altLang="zh-CN" sz="3200" dirty="0" smtClean="0">
                <a:solidFill>
                  <a:schemeClr val="accent2"/>
                </a:solidFill>
                <a:latin typeface="方正小标宋简体" panose="03000509000000000000" pitchFamily="65" charset="-122"/>
                <a:ea typeface="方正小标宋简体" panose="03000509000000000000" pitchFamily="65" charset="-122"/>
              </a:rPr>
              <a:t/>
            </a:r>
            <a:br>
              <a:rPr lang="en-US" altLang="zh-CN" sz="3200" dirty="0" smtClean="0">
                <a:solidFill>
                  <a:schemeClr val="accent2"/>
                </a:solidFill>
                <a:latin typeface="方正小标宋简体" panose="03000509000000000000" pitchFamily="65" charset="-122"/>
                <a:ea typeface="方正小标宋简体" panose="03000509000000000000" pitchFamily="65" charset="-122"/>
              </a:rPr>
            </a:br>
            <a:r>
              <a:rPr lang="en-US" altLang="zh-CN" sz="3200" dirty="0">
                <a:solidFill>
                  <a:schemeClr val="accent2"/>
                </a:solidFill>
                <a:latin typeface="方正小标宋简体" panose="03000509000000000000" pitchFamily="65" charset="-122"/>
                <a:ea typeface="方正小标宋简体" panose="03000509000000000000" pitchFamily="65" charset="-122"/>
              </a:rPr>
              <a:t/>
            </a:r>
            <a:br>
              <a:rPr lang="en-US" altLang="zh-CN" sz="3200" dirty="0">
                <a:solidFill>
                  <a:schemeClr val="accent2"/>
                </a:solidFill>
                <a:latin typeface="方正小标宋简体" panose="03000509000000000000" pitchFamily="65" charset="-122"/>
                <a:ea typeface="方正小标宋简体" panose="03000509000000000000" pitchFamily="65" charset="-122"/>
              </a:rPr>
            </a:br>
            <a:r>
              <a:rPr lang="en-US" altLang="zh-CN" sz="3200" dirty="0" smtClean="0">
                <a:solidFill>
                  <a:schemeClr val="accent2"/>
                </a:solidFill>
                <a:latin typeface="方正小标宋简体" panose="03000509000000000000" pitchFamily="65" charset="-122"/>
                <a:ea typeface="方正小标宋简体" panose="03000509000000000000" pitchFamily="65" charset="-122"/>
              </a:rPr>
              <a:t>    </a:t>
            </a:r>
            <a:r>
              <a:rPr lang="zh-CN" altLang="en-US" sz="2400" dirty="0" smtClean="0">
                <a:solidFill>
                  <a:schemeClr val="accent2"/>
                </a:solidFill>
                <a:latin typeface="方正小标宋简体" panose="03000509000000000000" pitchFamily="65" charset="-122"/>
                <a:ea typeface="方正小标宋简体" panose="03000509000000000000" pitchFamily="65" charset="-122"/>
              </a:rPr>
              <a:t>以</a:t>
            </a:r>
            <a:r>
              <a:rPr lang="zh-CN" altLang="en-US" sz="2400" dirty="0">
                <a:solidFill>
                  <a:srgbClr val="FF0000"/>
                </a:solidFill>
                <a:latin typeface="方正小标宋简体" panose="03000509000000000000" pitchFamily="65" charset="-122"/>
                <a:ea typeface="方正小标宋简体" panose="03000509000000000000" pitchFamily="65" charset="-122"/>
              </a:rPr>
              <a:t>习近平新时代中国特色社会主义思想</a:t>
            </a:r>
            <a:r>
              <a:rPr lang="zh-CN" altLang="en-US" sz="2400" dirty="0">
                <a:solidFill>
                  <a:schemeClr val="accent2"/>
                </a:solidFill>
                <a:latin typeface="方正小标宋简体" panose="03000509000000000000" pitchFamily="65" charset="-122"/>
                <a:ea typeface="方正小标宋简体" panose="03000509000000000000" pitchFamily="65" charset="-122"/>
              </a:rPr>
              <a:t>为</a:t>
            </a:r>
            <a:r>
              <a:rPr lang="zh-CN" altLang="en-US" sz="2400" dirty="0" smtClean="0">
                <a:solidFill>
                  <a:schemeClr val="accent2"/>
                </a:solidFill>
                <a:latin typeface="方正小标宋简体" panose="03000509000000000000" pitchFamily="65" charset="-122"/>
                <a:ea typeface="方正小标宋简体" panose="03000509000000000000" pitchFamily="65" charset="-122"/>
              </a:rPr>
              <a:t>指引</a:t>
            </a:r>
            <a:r>
              <a:rPr lang="en-US" altLang="zh-CN" sz="2400" dirty="0" smtClean="0">
                <a:solidFill>
                  <a:schemeClr val="accent2"/>
                </a:solidFill>
                <a:latin typeface="方正小标宋简体" panose="03000509000000000000" pitchFamily="65" charset="-122"/>
                <a:ea typeface="方正小标宋简体" panose="03000509000000000000" pitchFamily="65" charset="-122"/>
              </a:rPr>
              <a:t/>
            </a:r>
            <a:br>
              <a:rPr lang="en-US" altLang="zh-CN" sz="2400" dirty="0" smtClean="0">
                <a:solidFill>
                  <a:schemeClr val="accent2"/>
                </a:solidFill>
                <a:latin typeface="方正小标宋简体" panose="03000509000000000000" pitchFamily="65" charset="-122"/>
                <a:ea typeface="方正小标宋简体" panose="03000509000000000000" pitchFamily="65" charset="-122"/>
              </a:rPr>
            </a:br>
            <a:r>
              <a:rPr lang="zh-CN" altLang="en-US" sz="2400" dirty="0" smtClean="0">
                <a:solidFill>
                  <a:schemeClr val="accent2"/>
                </a:solidFill>
                <a:latin typeface="方正小标宋简体" panose="03000509000000000000" pitchFamily="65" charset="-122"/>
                <a:ea typeface="方正小标宋简体" panose="03000509000000000000" pitchFamily="65" charset="-122"/>
              </a:rPr>
              <a:t>推动</a:t>
            </a:r>
            <a:r>
              <a:rPr lang="zh-CN" altLang="en-US" sz="2400" dirty="0">
                <a:solidFill>
                  <a:schemeClr val="accent2"/>
                </a:solidFill>
                <a:latin typeface="方正小标宋简体" panose="03000509000000000000" pitchFamily="65" charset="-122"/>
                <a:ea typeface="方正小标宋简体" panose="03000509000000000000" pitchFamily="65" charset="-122"/>
              </a:rPr>
              <a:t>高校党建工作再上新台阶</a:t>
            </a:r>
            <a:endParaRPr lang="zh-CN" altLang="zh-CN" sz="2400" dirty="0">
              <a:solidFill>
                <a:schemeClr val="accent2"/>
              </a:solidFill>
              <a:latin typeface="方正小标宋简体" panose="03000509000000000000" pitchFamily="65" charset="-122"/>
              <a:ea typeface="方正小标宋简体" panose="03000509000000000000" pitchFamily="65" charset="-122"/>
            </a:endParaRPr>
          </a:p>
        </p:txBody>
      </p:sp>
      <p:sp>
        <p:nvSpPr>
          <p:cNvPr id="3075" name="Rectangle 3"/>
          <p:cNvSpPr>
            <a:spLocks noGrp="1"/>
          </p:cNvSpPr>
          <p:nvPr>
            <p:ph type="subTitle" idx="1"/>
          </p:nvPr>
        </p:nvSpPr>
        <p:spPr>
          <a:xfrm>
            <a:off x="1907704" y="3579862"/>
            <a:ext cx="5576664" cy="809228"/>
          </a:xfrm>
        </p:spPr>
        <p:txBody>
          <a:bodyPr vert="horz" wrap="square" lIns="91440" tIns="45720" rIns="91440" bIns="45720" anchor="t"/>
          <a:lstStyle/>
          <a:p>
            <a:pPr eaLnBrk="1" hangingPunct="1">
              <a:lnSpc>
                <a:spcPct val="90000"/>
              </a:lnSpc>
              <a:buSzPct val="60000"/>
              <a:buFont typeface="Wingdings" panose="05000000000000000000" pitchFamily="2" charset="2"/>
            </a:pPr>
            <a:r>
              <a:rPr lang="zh-CN" altLang="en-US" sz="2400" b="1" dirty="0" smtClean="0">
                <a:solidFill>
                  <a:srgbClr val="002060"/>
                </a:solidFill>
                <a:latin typeface="黑体" panose="02010609060101010101" pitchFamily="49" charset="-122"/>
                <a:ea typeface="黑体" panose="02010609060101010101" pitchFamily="49" charset="-122"/>
              </a:rPr>
              <a:t>党委书记 胡敏强</a:t>
            </a:r>
            <a:endParaRPr lang="en-US" altLang="zh-CN" sz="2400" b="1" dirty="0" smtClean="0">
              <a:solidFill>
                <a:srgbClr val="002060"/>
              </a:solidFill>
              <a:latin typeface="黑体" panose="02010609060101010101" pitchFamily="49" charset="-122"/>
              <a:ea typeface="黑体" panose="02010609060101010101" pitchFamily="49" charset="-122"/>
            </a:endParaRPr>
          </a:p>
          <a:p>
            <a:pPr eaLnBrk="1" hangingPunct="1">
              <a:lnSpc>
                <a:spcPct val="90000"/>
              </a:lnSpc>
              <a:buSzPct val="60000"/>
              <a:buFont typeface="Wingdings" panose="05000000000000000000" pitchFamily="2" charset="2"/>
            </a:pPr>
            <a:r>
              <a:rPr lang="en-US" altLang="zh-CN" sz="2400" b="1" dirty="0" smtClean="0">
                <a:solidFill>
                  <a:srgbClr val="002060"/>
                </a:solidFill>
                <a:latin typeface="黑体" panose="02010609060101010101" pitchFamily="49" charset="-122"/>
                <a:ea typeface="黑体" panose="02010609060101010101" pitchFamily="49" charset="-122"/>
              </a:rPr>
              <a:t> 2018.9</a:t>
            </a:r>
            <a:endParaRPr lang="zh-CN" altLang="en-US" sz="2400" b="1" dirty="0">
              <a:solidFill>
                <a:srgbClr val="00206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ln>
        </p:spPr>
        <p:txBody>
          <a:bodyPr anchor="b"/>
          <a:lstStyle/>
          <a:p>
            <a:r>
              <a:rPr lang="zh-CN" altLang="en-US" sz="3600" b="1" dirty="0" smtClean="0">
                <a:latin typeface="楷体" panose="02010609060101010101" pitchFamily="49" charset="-122"/>
                <a:ea typeface="楷体" panose="02010609060101010101" pitchFamily="49" charset="-122"/>
              </a:rPr>
              <a:t>（</a:t>
            </a:r>
            <a:r>
              <a:rPr lang="zh-CN" altLang="en-US" sz="3600" b="1" dirty="0">
                <a:latin typeface="楷体" panose="02010609060101010101" pitchFamily="49" charset="-122"/>
                <a:ea typeface="楷体" panose="02010609060101010101" pitchFamily="49" charset="-122"/>
              </a:rPr>
              <a:t>三）高校教职工党支部要在落实中央要求上发挥主体作用</a:t>
            </a:r>
          </a:p>
        </p:txBody>
      </p:sp>
      <p:sp>
        <p:nvSpPr>
          <p:cNvPr id="3" name="内容占位符 2"/>
          <p:cNvSpPr>
            <a:spLocks noGrp="1"/>
          </p:cNvSpPr>
          <p:nvPr>
            <p:ph idx="1"/>
          </p:nvPr>
        </p:nvSpPr>
        <p:spPr/>
        <p:txBody>
          <a:bodyPr/>
          <a:lstStyle/>
          <a:p>
            <a:pPr indent="459105" algn="just">
              <a:lnSpc>
                <a:spcPts val="2750"/>
              </a:lnSpc>
              <a:spcAft>
                <a:spcPts val="0"/>
              </a:spcAft>
            </a:pPr>
            <a:r>
              <a:rPr lang="zh-CN" altLang="zh-CN" sz="2400" b="1" kern="100" dirty="0" smtClean="0">
                <a:solidFill>
                  <a:srgbClr val="FF0000"/>
                </a:solidFill>
                <a:latin typeface="楷体" panose="02010609060101010101" pitchFamily="49" charset="-122"/>
                <a:ea typeface="楷体" panose="02010609060101010101" pitchFamily="49" charset="-122"/>
                <a:cs typeface="Times New Roman"/>
              </a:rPr>
              <a:t>全国</a:t>
            </a:r>
            <a:r>
              <a:rPr lang="zh-CN" altLang="zh-CN" sz="2400" b="1" kern="100" dirty="0">
                <a:solidFill>
                  <a:srgbClr val="FF0000"/>
                </a:solidFill>
                <a:latin typeface="楷体" panose="02010609060101010101" pitchFamily="49" charset="-122"/>
                <a:ea typeface="楷体" panose="02010609060101010101" pitchFamily="49" charset="-122"/>
                <a:cs typeface="Times New Roman"/>
              </a:rPr>
              <a:t>高校思想政治</a:t>
            </a:r>
            <a:r>
              <a:rPr lang="zh-CN" altLang="zh-CN" sz="2400" b="1" kern="100" dirty="0" smtClean="0">
                <a:solidFill>
                  <a:srgbClr val="FF0000"/>
                </a:solidFill>
                <a:latin typeface="楷体" panose="02010609060101010101" pitchFamily="49" charset="-122"/>
                <a:ea typeface="楷体" panose="02010609060101010101" pitchFamily="49" charset="-122"/>
                <a:cs typeface="Times New Roman"/>
              </a:rPr>
              <a:t>工作会议</a:t>
            </a:r>
            <a:endParaRPr lang="en-US" altLang="zh-CN" sz="2400" b="1" kern="100" dirty="0" smtClean="0">
              <a:solidFill>
                <a:srgbClr val="FF0000"/>
              </a:solidFill>
              <a:latin typeface="楷体" panose="02010609060101010101" pitchFamily="49" charset="-122"/>
              <a:ea typeface="楷体" panose="02010609060101010101" pitchFamily="49" charset="-122"/>
              <a:cs typeface="Times New Roman"/>
            </a:endParaRPr>
          </a:p>
          <a:p>
            <a:pPr indent="0" algn="just">
              <a:lnSpc>
                <a:spcPts val="2750"/>
              </a:lnSpc>
              <a:spcAft>
                <a:spcPts val="0"/>
              </a:spcAft>
              <a:buNone/>
            </a:pPr>
            <a:r>
              <a:rPr lang="zh-CN" altLang="en-US" sz="2400" b="1" kern="100" dirty="0" smtClean="0">
                <a:latin typeface="楷体" panose="02010609060101010101" pitchFamily="49" charset="-122"/>
                <a:ea typeface="楷体" panose="02010609060101010101" pitchFamily="49" charset="-122"/>
                <a:cs typeface="Times New Roman"/>
              </a:rPr>
              <a:t>    习近平：“</a:t>
            </a:r>
            <a:r>
              <a:rPr lang="zh-CN" altLang="zh-CN" sz="2400" b="1" kern="100" dirty="0" smtClean="0">
                <a:latin typeface="楷体" panose="02010609060101010101" pitchFamily="49" charset="-122"/>
                <a:ea typeface="楷体" panose="02010609060101010101" pitchFamily="49" charset="-122"/>
                <a:cs typeface="Times New Roman"/>
              </a:rPr>
              <a:t>要</a:t>
            </a:r>
            <a:r>
              <a:rPr lang="zh-CN" altLang="zh-CN" sz="2400" b="1" kern="100" dirty="0">
                <a:latin typeface="楷体" panose="02010609060101010101" pitchFamily="49" charset="-122"/>
                <a:ea typeface="楷体" panose="02010609060101010101" pitchFamily="49" charset="-122"/>
                <a:cs typeface="Times New Roman"/>
              </a:rPr>
              <a:t>加强高校党的基层组织建设，创新体制机制，改进工作方式，提高党的基层组织做思想政治工作能力。要做好在高校教师和学生中发展党员工作，加强党员队伍教育管理，使每个师生党员都做到在党爱党、在党言党、在党为党。因此，高校党的建设重点在基层，难点更在基层，不少问题也是表现在基层，解决的成效体现在</a:t>
            </a:r>
            <a:r>
              <a:rPr lang="zh-CN" altLang="zh-CN" sz="2400" b="1" kern="100" dirty="0" smtClean="0">
                <a:latin typeface="楷体" panose="02010609060101010101" pitchFamily="49" charset="-122"/>
                <a:ea typeface="楷体" panose="02010609060101010101" pitchFamily="49" charset="-122"/>
                <a:cs typeface="Times New Roman"/>
              </a:rPr>
              <a:t>基层</a:t>
            </a:r>
            <a:r>
              <a:rPr lang="zh-CN" altLang="en-US" sz="2400" b="1" kern="100" dirty="0" smtClean="0">
                <a:latin typeface="楷体" panose="02010609060101010101" pitchFamily="49" charset="-122"/>
                <a:ea typeface="楷体" panose="02010609060101010101" pitchFamily="49" charset="-122"/>
                <a:cs typeface="Times New Roman"/>
              </a:rPr>
              <a:t>”</a:t>
            </a:r>
            <a:r>
              <a:rPr lang="zh-CN" altLang="zh-CN" sz="2400" b="1" kern="100" dirty="0" smtClean="0">
                <a:latin typeface="楷体" panose="02010609060101010101" pitchFamily="49" charset="-122"/>
                <a:ea typeface="楷体" panose="02010609060101010101" pitchFamily="49" charset="-122"/>
                <a:cs typeface="Times New Roman"/>
              </a:rPr>
              <a:t>。</a:t>
            </a:r>
            <a:endParaRPr lang="zh-CN" altLang="zh-CN" sz="1200" kern="100" dirty="0">
              <a:latin typeface="楷体" panose="02010609060101010101" pitchFamily="49" charset="-122"/>
              <a:ea typeface="楷体" panose="02010609060101010101" pitchFamily="49" charset="-122"/>
              <a:cs typeface="Times New Roman"/>
            </a:endParaRPr>
          </a:p>
          <a:p>
            <a:pPr>
              <a:lnSpc>
                <a:spcPct val="150000"/>
              </a:lnSpc>
            </a:pPr>
            <a:endParaRPr lang="zh-CN" altLang="en-US" sz="2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2005928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ln>
        </p:spPr>
        <p:txBody>
          <a:bodyPr anchor="b"/>
          <a:lstStyle/>
          <a:p>
            <a:r>
              <a:rPr lang="zh-CN" altLang="en-US" sz="3600" b="1" dirty="0" smtClean="0">
                <a:latin typeface="楷体" panose="02010609060101010101" pitchFamily="49" charset="-122"/>
                <a:ea typeface="楷体" panose="02010609060101010101" pitchFamily="49" charset="-122"/>
              </a:rPr>
              <a:t>（</a:t>
            </a:r>
            <a:r>
              <a:rPr lang="zh-CN" altLang="en-US" sz="3600" b="1" dirty="0">
                <a:latin typeface="楷体" panose="02010609060101010101" pitchFamily="49" charset="-122"/>
                <a:ea typeface="楷体" panose="02010609060101010101" pitchFamily="49" charset="-122"/>
              </a:rPr>
              <a:t>三）高校教职工党支部要在落实中央要求上发挥主体作用</a:t>
            </a:r>
          </a:p>
        </p:txBody>
      </p:sp>
      <p:sp>
        <p:nvSpPr>
          <p:cNvPr id="3" name="内容占位符 2"/>
          <p:cNvSpPr>
            <a:spLocks noGrp="1"/>
          </p:cNvSpPr>
          <p:nvPr>
            <p:ph idx="1"/>
          </p:nvPr>
        </p:nvSpPr>
        <p:spPr/>
        <p:txBody>
          <a:bodyPr/>
          <a:lstStyle/>
          <a:p>
            <a:pPr indent="459105" algn="just">
              <a:lnSpc>
                <a:spcPts val="2750"/>
              </a:lnSpc>
              <a:spcAft>
                <a:spcPts val="0"/>
              </a:spcAft>
            </a:pPr>
            <a:r>
              <a:rPr lang="en-US" altLang="zh-CN" sz="2400" b="1" kern="100" dirty="0">
                <a:solidFill>
                  <a:srgbClr val="FF0000"/>
                </a:solidFill>
                <a:latin typeface="楷体" panose="02010609060101010101" pitchFamily="49" charset="-122"/>
                <a:ea typeface="楷体" panose="02010609060101010101" pitchFamily="49" charset="-122"/>
                <a:cs typeface="Times New Roman"/>
              </a:rPr>
              <a:t>《</a:t>
            </a:r>
            <a:r>
              <a:rPr lang="zh-CN" altLang="en-US" sz="2400" b="1" kern="100" dirty="0">
                <a:solidFill>
                  <a:srgbClr val="FF0000"/>
                </a:solidFill>
                <a:latin typeface="楷体" panose="02010609060101010101" pitchFamily="49" charset="-122"/>
                <a:ea typeface="楷体" panose="02010609060101010101" pitchFamily="49" charset="-122"/>
                <a:cs typeface="Times New Roman"/>
              </a:rPr>
              <a:t>关于加强新形势下高校教师党支部建设的意见</a:t>
            </a:r>
            <a:r>
              <a:rPr lang="en-US" altLang="zh-CN" sz="2400" b="1" kern="100" dirty="0" smtClean="0">
                <a:solidFill>
                  <a:srgbClr val="FF0000"/>
                </a:solidFill>
                <a:latin typeface="楷体" panose="02010609060101010101" pitchFamily="49" charset="-122"/>
                <a:ea typeface="楷体" panose="02010609060101010101" pitchFamily="49" charset="-122"/>
                <a:cs typeface="Times New Roman"/>
              </a:rPr>
              <a:t>》</a:t>
            </a:r>
            <a:r>
              <a:rPr lang="zh-CN" altLang="en-US" sz="2400" b="1" kern="100" dirty="0" smtClean="0">
                <a:solidFill>
                  <a:srgbClr val="FF0000"/>
                </a:solidFill>
                <a:latin typeface="楷体" panose="02010609060101010101" pitchFamily="49" charset="-122"/>
                <a:ea typeface="楷体" panose="02010609060101010101" pitchFamily="49" charset="-122"/>
                <a:cs typeface="Times New Roman"/>
              </a:rPr>
              <a:t>（</a:t>
            </a:r>
            <a:r>
              <a:rPr lang="en-US" altLang="zh-CN" sz="2400" b="1" kern="100" dirty="0" smtClean="0">
                <a:solidFill>
                  <a:srgbClr val="FF0000"/>
                </a:solidFill>
                <a:latin typeface="楷体" panose="02010609060101010101" pitchFamily="49" charset="-122"/>
                <a:ea typeface="楷体" panose="02010609060101010101" pitchFamily="49" charset="-122"/>
                <a:cs typeface="Times New Roman"/>
              </a:rPr>
              <a:t>2017.8</a:t>
            </a:r>
            <a:r>
              <a:rPr lang="zh-CN" altLang="en-US" sz="2400" b="1" kern="100" dirty="0" smtClean="0">
                <a:solidFill>
                  <a:srgbClr val="FF0000"/>
                </a:solidFill>
                <a:latin typeface="楷体" panose="02010609060101010101" pitchFamily="49" charset="-122"/>
                <a:ea typeface="楷体" panose="02010609060101010101" pitchFamily="49" charset="-122"/>
                <a:cs typeface="Times New Roman"/>
              </a:rPr>
              <a:t>）：</a:t>
            </a:r>
            <a:endParaRPr lang="en-US" altLang="zh-CN" sz="2400" b="1" kern="100" dirty="0" smtClean="0">
              <a:solidFill>
                <a:srgbClr val="FF0000"/>
              </a:solidFill>
              <a:latin typeface="楷体" panose="02010609060101010101" pitchFamily="49" charset="-122"/>
              <a:ea typeface="楷体" panose="02010609060101010101" pitchFamily="49" charset="-122"/>
              <a:cs typeface="Times New Roman"/>
            </a:endParaRPr>
          </a:p>
          <a:p>
            <a:pPr indent="0" algn="just">
              <a:lnSpc>
                <a:spcPts val="2750"/>
              </a:lnSpc>
              <a:spcAft>
                <a:spcPts val="0"/>
              </a:spcAft>
              <a:buNone/>
            </a:pPr>
            <a:r>
              <a:rPr lang="zh-CN" altLang="en-US" sz="2400" b="1" kern="100" dirty="0" smtClean="0">
                <a:latin typeface="楷体" panose="02010609060101010101" pitchFamily="49" charset="-122"/>
                <a:ea typeface="楷体" panose="02010609060101010101" pitchFamily="49" charset="-122"/>
                <a:cs typeface="Times New Roman"/>
              </a:rPr>
              <a:t>    </a:t>
            </a:r>
            <a:r>
              <a:rPr lang="zh-CN" altLang="en-US" sz="2000" b="1" kern="100" dirty="0" smtClean="0">
                <a:latin typeface="楷体" panose="02010609060101010101" pitchFamily="49" charset="-122"/>
                <a:ea typeface="楷体" panose="02010609060101010101" pitchFamily="49" charset="-122"/>
                <a:cs typeface="Times New Roman"/>
              </a:rPr>
              <a:t>教育部党组：从</a:t>
            </a:r>
            <a:r>
              <a:rPr lang="zh-CN" altLang="en-US" sz="2000" b="1" kern="100" dirty="0">
                <a:latin typeface="楷体" panose="02010609060101010101" pitchFamily="49" charset="-122"/>
                <a:ea typeface="楷体" panose="02010609060101010101" pitchFamily="49" charset="-122"/>
                <a:cs typeface="Times New Roman"/>
              </a:rPr>
              <a:t>提高政治站位、强化“四个意识”，充分发挥高校教师党支部建设在加强新形势下高校思想政治工作中的根本性、基础性、引领性作用出发，进一步聚焦教师党支部建设的各个环节，总结凝练高校教师党支部建设的实践经验和规律性认识，将可复制、可推广的经验上升为制度成果，对高校教师党支部建设作出了明确的政策规定、系统的部署安排和具体的工作指导。</a:t>
            </a:r>
            <a:endParaRPr lang="zh-CN" altLang="en-US" sz="20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3415560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ln>
        </p:spPr>
        <p:txBody>
          <a:bodyPr anchor="b"/>
          <a:lstStyle/>
          <a:p>
            <a:r>
              <a:rPr lang="zh-CN" altLang="en-US" sz="3600" b="1" dirty="0" smtClean="0">
                <a:latin typeface="楷体" panose="02010609060101010101" pitchFamily="49" charset="-122"/>
                <a:ea typeface="楷体" panose="02010609060101010101" pitchFamily="49" charset="-122"/>
              </a:rPr>
              <a:t>（</a:t>
            </a:r>
            <a:r>
              <a:rPr lang="zh-CN" altLang="en-US" sz="3600" b="1" dirty="0">
                <a:latin typeface="楷体" panose="02010609060101010101" pitchFamily="49" charset="-122"/>
                <a:ea typeface="楷体" panose="02010609060101010101" pitchFamily="49" charset="-122"/>
              </a:rPr>
              <a:t>三）高校教职工党支部要在落实中央要求上发挥主体作用</a:t>
            </a:r>
          </a:p>
        </p:txBody>
      </p:sp>
      <p:sp>
        <p:nvSpPr>
          <p:cNvPr id="3" name="内容占位符 2"/>
          <p:cNvSpPr>
            <a:spLocks noGrp="1"/>
          </p:cNvSpPr>
          <p:nvPr>
            <p:ph idx="1"/>
          </p:nvPr>
        </p:nvSpPr>
        <p:spPr>
          <a:xfrm>
            <a:off x="971600" y="1563638"/>
            <a:ext cx="7772400" cy="3086100"/>
          </a:xfrm>
        </p:spPr>
        <p:txBody>
          <a:bodyPr/>
          <a:lstStyle/>
          <a:p>
            <a:pPr indent="459105" algn="just">
              <a:lnSpc>
                <a:spcPts val="2750"/>
              </a:lnSpc>
              <a:spcAft>
                <a:spcPts val="0"/>
              </a:spcAft>
            </a:pPr>
            <a:r>
              <a:rPr lang="en-US" altLang="zh-CN" sz="2400" b="1" kern="100" dirty="0">
                <a:solidFill>
                  <a:srgbClr val="FF0000"/>
                </a:solidFill>
                <a:latin typeface="楷体" panose="02010609060101010101" pitchFamily="49" charset="-122"/>
                <a:ea typeface="楷体" panose="02010609060101010101" pitchFamily="49" charset="-122"/>
                <a:cs typeface="Times New Roman"/>
              </a:rPr>
              <a:t>《</a:t>
            </a:r>
            <a:r>
              <a:rPr lang="zh-CN" altLang="en-US" sz="2400" b="1" kern="100" dirty="0">
                <a:solidFill>
                  <a:srgbClr val="FF0000"/>
                </a:solidFill>
                <a:latin typeface="楷体" panose="02010609060101010101" pitchFamily="49" charset="-122"/>
                <a:ea typeface="楷体" panose="02010609060101010101" pitchFamily="49" charset="-122"/>
                <a:cs typeface="Times New Roman"/>
              </a:rPr>
              <a:t>关于高校党组织“对标争先”建设计划的实施意见</a:t>
            </a:r>
            <a:r>
              <a:rPr lang="en-US" altLang="zh-CN" sz="2400" b="1" kern="100" dirty="0">
                <a:solidFill>
                  <a:srgbClr val="FF0000"/>
                </a:solidFill>
                <a:latin typeface="楷体" panose="02010609060101010101" pitchFamily="49" charset="-122"/>
                <a:ea typeface="楷体" panose="02010609060101010101" pitchFamily="49" charset="-122"/>
                <a:cs typeface="Times New Roman"/>
              </a:rPr>
              <a:t>》</a:t>
            </a:r>
            <a:r>
              <a:rPr lang="zh-CN" altLang="en-US" sz="2400" b="1" kern="100" dirty="0">
                <a:solidFill>
                  <a:srgbClr val="FF0000"/>
                </a:solidFill>
                <a:latin typeface="楷体" panose="02010609060101010101" pitchFamily="49" charset="-122"/>
                <a:ea typeface="楷体" panose="02010609060101010101" pitchFamily="49" charset="-122"/>
                <a:cs typeface="Times New Roman"/>
              </a:rPr>
              <a:t>（</a:t>
            </a:r>
            <a:r>
              <a:rPr lang="en-US" altLang="zh-CN" sz="2400" b="1" kern="100" dirty="0">
                <a:solidFill>
                  <a:srgbClr val="FF0000"/>
                </a:solidFill>
                <a:latin typeface="楷体" panose="02010609060101010101" pitchFamily="49" charset="-122"/>
                <a:ea typeface="楷体" panose="02010609060101010101" pitchFamily="49" charset="-122"/>
                <a:cs typeface="Times New Roman"/>
              </a:rPr>
              <a:t>2018.5</a:t>
            </a:r>
            <a:r>
              <a:rPr lang="zh-CN" altLang="en-US" sz="2400" b="1" kern="100" dirty="0">
                <a:solidFill>
                  <a:srgbClr val="FF0000"/>
                </a:solidFill>
                <a:latin typeface="楷体" panose="02010609060101010101" pitchFamily="49" charset="-122"/>
                <a:ea typeface="楷体" panose="02010609060101010101" pitchFamily="49" charset="-122"/>
                <a:cs typeface="Times New Roman"/>
              </a:rPr>
              <a:t>）</a:t>
            </a:r>
            <a:endParaRPr lang="en-US" altLang="zh-CN" sz="2400" b="1" kern="100" dirty="0">
              <a:solidFill>
                <a:srgbClr val="FF0000"/>
              </a:solidFill>
              <a:latin typeface="楷体" panose="02010609060101010101" pitchFamily="49" charset="-122"/>
              <a:ea typeface="楷体" panose="02010609060101010101" pitchFamily="49" charset="-122"/>
              <a:cs typeface="Times New Roman"/>
            </a:endParaRPr>
          </a:p>
          <a:p>
            <a:pPr marL="0" indent="0">
              <a:lnSpc>
                <a:spcPct val="150000"/>
              </a:lnSpc>
              <a:buNone/>
            </a:pPr>
            <a:r>
              <a:rPr lang="zh-CN" altLang="en-US" sz="2000" b="1" dirty="0" smtClean="0">
                <a:solidFill>
                  <a:srgbClr val="FF0000"/>
                </a:solidFill>
                <a:latin typeface="楷体" panose="02010609060101010101" pitchFamily="49" charset="-122"/>
                <a:ea typeface="楷体" panose="02010609060101010101" pitchFamily="49" charset="-122"/>
              </a:rPr>
              <a:t>    </a:t>
            </a:r>
            <a:r>
              <a:rPr lang="zh-CN" altLang="en-US" sz="2000" b="1" dirty="0" smtClean="0">
                <a:latin typeface="楷体" panose="02010609060101010101" pitchFamily="49" charset="-122"/>
                <a:ea typeface="楷体" panose="02010609060101010101" pitchFamily="49" charset="-122"/>
              </a:rPr>
              <a:t>教育部党组：</a:t>
            </a:r>
            <a:r>
              <a:rPr lang="en-US" altLang="zh-CN" sz="2000" b="1" dirty="0" smtClean="0">
                <a:latin typeface="楷体" panose="02010609060101010101" pitchFamily="49" charset="-122"/>
                <a:ea typeface="楷体" panose="02010609060101010101" pitchFamily="49" charset="-122"/>
              </a:rPr>
              <a:t>“</a:t>
            </a:r>
            <a:r>
              <a:rPr lang="zh-CN" altLang="zh-CN" sz="2000" b="1" dirty="0" smtClean="0">
                <a:latin typeface="楷体" panose="02010609060101010101" pitchFamily="49" charset="-122"/>
                <a:ea typeface="楷体" panose="02010609060101010101" pitchFamily="49" charset="-122"/>
              </a:rPr>
              <a:t>有效提升基层党组织组织力，突出政治功能，充分发挥基层党组织的战斗堡垒作用和党员的先锋模范作用，为加快一流大学和一流学科建设、实现高等教育内涵式发展、办好人民满意的教育提供坚强的政治保证、思想保证、组织保证</a:t>
            </a:r>
            <a:r>
              <a:rPr lang="en-US" altLang="zh-CN" sz="2000" b="1" dirty="0" smtClean="0">
                <a:latin typeface="楷体" panose="02010609060101010101" pitchFamily="49" charset="-122"/>
                <a:ea typeface="楷体" panose="02010609060101010101" pitchFamily="49" charset="-122"/>
              </a:rPr>
              <a:t>”</a:t>
            </a:r>
            <a:r>
              <a:rPr lang="zh-CN" altLang="zh-CN" sz="2000" b="1" dirty="0" smtClean="0">
                <a:latin typeface="楷体" panose="02010609060101010101" pitchFamily="49" charset="-122"/>
                <a:ea typeface="楷体" panose="02010609060101010101" pitchFamily="49" charset="-122"/>
              </a:rPr>
              <a:t>。 </a:t>
            </a:r>
          </a:p>
        </p:txBody>
      </p:sp>
    </p:spTree>
    <p:extLst>
      <p:ext uri="{BB962C8B-B14F-4D97-AF65-F5344CB8AC3E}">
        <p14:creationId xmlns:p14="http://schemas.microsoft.com/office/powerpoint/2010/main" xmlns="" val="1506775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dirty="0">
                <a:latin typeface="楷体" panose="02010609060101010101" pitchFamily="49" charset="-122"/>
                <a:ea typeface="楷体" panose="02010609060101010101" pitchFamily="49" charset="-122"/>
              </a:rPr>
              <a:t>（三）高校教职工党支部要在落实中央要求上发挥主体作用</a:t>
            </a:r>
            <a:endParaRPr lang="zh-CN" altLang="en-US" sz="3600" dirty="0">
              <a:latin typeface="楷体" panose="02010609060101010101" pitchFamily="49" charset="-122"/>
              <a:ea typeface="楷体" panose="02010609060101010101" pitchFamily="49" charset="-122"/>
            </a:endParaRPr>
          </a:p>
        </p:txBody>
      </p:sp>
      <p:sp>
        <p:nvSpPr>
          <p:cNvPr id="3" name="内容占位符 2"/>
          <p:cNvSpPr>
            <a:spLocks noGrp="1"/>
          </p:cNvSpPr>
          <p:nvPr>
            <p:ph idx="1"/>
          </p:nvPr>
        </p:nvSpPr>
        <p:spPr>
          <a:xfrm>
            <a:off x="1182688" y="1513285"/>
            <a:ext cx="3677344" cy="3086100"/>
          </a:xfrm>
        </p:spPr>
        <p:txBody>
          <a:bodyPr/>
          <a:lstStyle/>
          <a:p>
            <a:pPr>
              <a:lnSpc>
                <a:spcPct val="150000"/>
              </a:lnSpc>
            </a:pPr>
            <a:r>
              <a:rPr lang="zh-CN" altLang="en-US" sz="1600" b="1" dirty="0" smtClean="0"/>
              <a:t>把握新时代的前进方向</a:t>
            </a:r>
            <a:endParaRPr lang="en-US" altLang="zh-CN" sz="1600" b="1" dirty="0" smtClean="0"/>
          </a:p>
          <a:p>
            <a:pPr marL="0" indent="0">
              <a:lnSpc>
                <a:spcPct val="150000"/>
              </a:lnSpc>
              <a:buNone/>
            </a:pPr>
            <a:r>
              <a:rPr lang="zh-CN" altLang="en-US" sz="1600" b="1" dirty="0" smtClean="0">
                <a:solidFill>
                  <a:srgbClr val="FF0000"/>
                </a:solidFill>
              </a:rPr>
              <a:t>    </a:t>
            </a:r>
            <a:r>
              <a:rPr lang="zh-CN" altLang="en-US" sz="1600" b="1" dirty="0" smtClean="0"/>
              <a:t>“以</a:t>
            </a:r>
            <a:r>
              <a:rPr lang="zh-CN" altLang="en-US" sz="1600" b="1" dirty="0">
                <a:solidFill>
                  <a:srgbClr val="FF0000"/>
                </a:solidFill>
              </a:rPr>
              <a:t>习近平新时代中国特色社会主义思想</a:t>
            </a:r>
            <a:r>
              <a:rPr lang="zh-CN" altLang="en-US" sz="1600" b="1" dirty="0"/>
              <a:t>为指导，按照</a:t>
            </a:r>
            <a:r>
              <a:rPr lang="zh-CN" altLang="en-US" sz="1600" b="1" dirty="0">
                <a:solidFill>
                  <a:srgbClr val="FF0000"/>
                </a:solidFill>
              </a:rPr>
              <a:t>新时代党的建设总要求</a:t>
            </a:r>
            <a:r>
              <a:rPr lang="zh-CN" altLang="en-US" sz="1600" b="1" dirty="0"/>
              <a:t>，坚持以</a:t>
            </a:r>
            <a:r>
              <a:rPr lang="zh-CN" altLang="en-US" sz="1600" b="1" dirty="0">
                <a:solidFill>
                  <a:srgbClr val="FF0000"/>
                </a:solidFill>
              </a:rPr>
              <a:t>政治建设</a:t>
            </a:r>
            <a:r>
              <a:rPr lang="zh-CN" altLang="en-US" sz="1600" b="1" dirty="0"/>
              <a:t>为统领，统筹推进高校党的</a:t>
            </a:r>
            <a:r>
              <a:rPr lang="zh-CN" altLang="en-US" sz="1600" b="1" dirty="0">
                <a:solidFill>
                  <a:srgbClr val="FF0000"/>
                </a:solidFill>
              </a:rPr>
              <a:t>政治建设、思想建设、组织建设、作风建设、纪律建设，</a:t>
            </a:r>
            <a:r>
              <a:rPr lang="zh-CN" altLang="en-US" sz="1600" b="1" dirty="0"/>
              <a:t>把</a:t>
            </a:r>
            <a:r>
              <a:rPr lang="zh-CN" altLang="en-US" sz="1600" b="1" dirty="0">
                <a:solidFill>
                  <a:srgbClr val="FF0000"/>
                </a:solidFill>
              </a:rPr>
              <a:t>制度建设</a:t>
            </a:r>
            <a:r>
              <a:rPr lang="zh-CN" altLang="en-US" sz="1600" b="1" dirty="0"/>
              <a:t>贯穿其中，严格对标看齐、勇于改革</a:t>
            </a:r>
            <a:r>
              <a:rPr lang="zh-CN" altLang="en-US" sz="1600" b="1" dirty="0" smtClean="0"/>
              <a:t>创新，不断砥砺前行。”</a:t>
            </a:r>
            <a:endParaRPr lang="en-US" altLang="zh-CN" sz="1600" b="1" dirty="0" smtClean="0"/>
          </a:p>
        </p:txBody>
      </p:sp>
      <p:grpSp>
        <p:nvGrpSpPr>
          <p:cNvPr id="6" name="Group 47"/>
          <p:cNvGrpSpPr>
            <a:grpSpLocks/>
          </p:cNvGrpSpPr>
          <p:nvPr/>
        </p:nvGrpSpPr>
        <p:grpSpPr bwMode="auto">
          <a:xfrm>
            <a:off x="683571" y="1562940"/>
            <a:ext cx="903497" cy="174625"/>
            <a:chOff x="3706" y="1872"/>
            <a:chExt cx="825" cy="156"/>
          </a:xfrm>
        </p:grpSpPr>
        <p:grpSp>
          <p:nvGrpSpPr>
            <p:cNvPr id="7" name="Group 48"/>
            <p:cNvGrpSpPr>
              <a:grpSpLocks/>
            </p:cNvGrpSpPr>
            <p:nvPr/>
          </p:nvGrpSpPr>
          <p:grpSpPr bwMode="auto">
            <a:xfrm rot="-1297425" flipH="1" flipV="1">
              <a:off x="3850" y="1872"/>
              <a:ext cx="681" cy="150"/>
              <a:chOff x="1565" y="2568"/>
              <a:chExt cx="1118" cy="279"/>
            </a:xfrm>
          </p:grpSpPr>
          <p:sp>
            <p:nvSpPr>
              <p:cNvPr id="13" name="AutoShape 49"/>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4" name="AutoShape 50"/>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5" name="AutoShape 51"/>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6" name="AutoShape 52"/>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nvGrpSpPr>
            <p:cNvPr id="8" name="Group 53"/>
            <p:cNvGrpSpPr>
              <a:grpSpLocks/>
            </p:cNvGrpSpPr>
            <p:nvPr/>
          </p:nvGrpSpPr>
          <p:grpSpPr bwMode="auto">
            <a:xfrm rot="56115" flipH="1" flipV="1">
              <a:off x="3706" y="1878"/>
              <a:ext cx="681" cy="150"/>
              <a:chOff x="1565" y="2568"/>
              <a:chExt cx="1118" cy="279"/>
            </a:xfrm>
          </p:grpSpPr>
          <p:sp>
            <p:nvSpPr>
              <p:cNvPr id="9" name="AutoShape 54"/>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 name="AutoShape 55"/>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1" name="AutoShape 56"/>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2" name="AutoShape 57"/>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pic>
        <p:nvPicPr>
          <p:cNvPr id="2050" name="Picture 2" descr="http://img5.iqilu.com/c/u/2017/0726/150103159870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1528764"/>
            <a:ext cx="4087112" cy="2843185"/>
          </a:xfrm>
          <a:prstGeom prst="rect">
            <a:avLst/>
          </a:prstGeom>
          <a:noFill/>
          <a:effectLst>
            <a:glow rad="127000">
              <a:schemeClr val="tx1">
                <a:lumMod val="75000"/>
                <a:lumOff val="25000"/>
              </a:schemeClr>
            </a:glo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511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467544" y="1538885"/>
            <a:ext cx="7848872" cy="1415197"/>
            <a:chOff x="720" y="1392"/>
            <a:chExt cx="4058" cy="48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grpSpPr>
        <p:sp>
          <p:nvSpPr>
            <p:cNvPr id="5" name="AutoShape 4"/>
            <p:cNvSpPr>
              <a:spLocks noChangeArrowheads="1"/>
            </p:cNvSpPr>
            <p:nvPr/>
          </p:nvSpPr>
          <p:spPr bwMode="gray">
            <a:xfrm>
              <a:off x="720" y="1392"/>
              <a:ext cx="4058" cy="480"/>
            </a:xfrm>
            <a:prstGeom prst="roundRect">
              <a:avLst>
                <a:gd name="adj" fmla="val 17509"/>
              </a:avLst>
            </a:prstGeom>
            <a:grpFill/>
            <a:ln w="9525">
              <a:noFill/>
              <a:round/>
              <a:headEnd/>
              <a:tailEnd/>
            </a:ln>
            <a:effectLst/>
          </p:spPr>
          <p:txBody>
            <a:bodyPr wrap="none" anchor="ctr"/>
            <a:lstStyle/>
            <a:p>
              <a:pPr>
                <a:defRPr/>
              </a:pPr>
              <a:endParaRPr lang="zh-CN" altLang="en-US"/>
            </a:p>
          </p:txBody>
        </p:sp>
        <p:grpSp>
          <p:nvGrpSpPr>
            <p:cNvPr id="6" name="Group 5"/>
            <p:cNvGrpSpPr>
              <a:grpSpLocks/>
            </p:cNvGrpSpPr>
            <p:nvPr/>
          </p:nvGrpSpPr>
          <p:grpSpPr bwMode="auto">
            <a:xfrm>
              <a:off x="730" y="1407"/>
              <a:ext cx="4043" cy="445"/>
              <a:chOff x="744" y="1407"/>
              <a:chExt cx="3988" cy="445"/>
            </a:xfrm>
            <a:grpFill/>
          </p:grpSpPr>
          <p:sp>
            <p:nvSpPr>
              <p:cNvPr id="7" name="AutoShape 6"/>
              <p:cNvSpPr>
                <a:spLocks noChangeArrowheads="1"/>
              </p:cNvSpPr>
              <p:nvPr/>
            </p:nvSpPr>
            <p:spPr bwMode="gray">
              <a:xfrm>
                <a:off x="744" y="1737"/>
                <a:ext cx="3988" cy="115"/>
              </a:xfrm>
              <a:prstGeom prst="roundRect">
                <a:avLst>
                  <a:gd name="adj" fmla="val 50000"/>
                </a:avLst>
              </a:prstGeom>
              <a:grpFill/>
              <a:ln w="9525">
                <a:noFill/>
                <a:round/>
                <a:headEnd/>
                <a:tailEnd/>
              </a:ln>
              <a:effectLst/>
            </p:spPr>
            <p:txBody>
              <a:bodyPr wrap="none" anchor="ctr"/>
              <a:lstStyle/>
              <a:p>
                <a:pPr>
                  <a:defRPr/>
                </a:pPr>
                <a:endParaRPr lang="zh-CN" altLang="en-US"/>
              </a:p>
            </p:txBody>
          </p:sp>
          <p:sp>
            <p:nvSpPr>
              <p:cNvPr id="8" name="AutoShape 7"/>
              <p:cNvSpPr>
                <a:spLocks noChangeArrowheads="1"/>
              </p:cNvSpPr>
              <p:nvPr/>
            </p:nvSpPr>
            <p:spPr bwMode="gray">
              <a:xfrm>
                <a:off x="744" y="1407"/>
                <a:ext cx="3988" cy="115"/>
              </a:xfrm>
              <a:prstGeom prst="roundRect">
                <a:avLst>
                  <a:gd name="adj" fmla="val 50000"/>
                </a:avLst>
              </a:prstGeom>
              <a:grpFill/>
              <a:ln w="9525">
                <a:noFill/>
                <a:round/>
                <a:headEnd/>
                <a:tailEnd/>
              </a:ln>
              <a:effectLst/>
            </p:spPr>
            <p:txBody>
              <a:bodyPr wrap="none" anchor="ctr"/>
              <a:lstStyle/>
              <a:p>
                <a:pPr>
                  <a:defRPr/>
                </a:pPr>
                <a:endParaRPr lang="zh-CN" altLang="en-US"/>
              </a:p>
            </p:txBody>
          </p:sp>
        </p:grpSp>
      </p:grpSp>
      <p:sp>
        <p:nvSpPr>
          <p:cNvPr id="2" name="标题 1"/>
          <p:cNvSpPr>
            <a:spLocks noGrp="1"/>
          </p:cNvSpPr>
          <p:nvPr>
            <p:ph type="title"/>
          </p:nvPr>
        </p:nvSpPr>
        <p:spPr>
          <a:noFill/>
          <a:ln w="9525">
            <a:noFill/>
          </a:ln>
        </p:spPr>
        <p:txBody>
          <a:bodyPr anchor="b"/>
          <a:lstStyle/>
          <a:p>
            <a:r>
              <a:rPr lang="zh-CN" altLang="zh-CN" sz="3600" b="1" dirty="0">
                <a:latin typeface="楷体" panose="02010609060101010101" pitchFamily="49" charset="-122"/>
                <a:ea typeface="楷体" panose="02010609060101010101" pitchFamily="49" charset="-122"/>
              </a:rPr>
              <a:t>二</a:t>
            </a:r>
            <a:r>
              <a:rPr lang="zh-CN" altLang="zh-CN" sz="3600" b="1" dirty="0" smtClean="0">
                <a:latin typeface="楷体" panose="02010609060101010101" pitchFamily="49" charset="-122"/>
                <a:ea typeface="楷体" panose="02010609060101010101" pitchFamily="49" charset="-122"/>
              </a:rPr>
              <a:t>、</a:t>
            </a:r>
            <a:r>
              <a:rPr lang="zh-CN" altLang="en-US" sz="3600" b="1" dirty="0" smtClean="0">
                <a:latin typeface="楷体" panose="02010609060101010101" pitchFamily="49" charset="-122"/>
                <a:ea typeface="楷体" panose="02010609060101010101" pitchFamily="49" charset="-122"/>
              </a:rPr>
              <a:t>“干什么？”</a:t>
            </a:r>
            <a:r>
              <a:rPr lang="en-US" altLang="zh-CN" sz="3600" b="1" dirty="0" smtClean="0">
                <a:latin typeface="楷体" panose="02010609060101010101" pitchFamily="49" charset="-122"/>
                <a:ea typeface="楷体" panose="02010609060101010101" pitchFamily="49" charset="-122"/>
              </a:rPr>
              <a:t>—</a:t>
            </a:r>
            <a:r>
              <a:rPr lang="zh-CN" altLang="en-US" sz="3600" b="1" dirty="0">
                <a:latin typeface="楷体" panose="02010609060101010101" pitchFamily="49" charset="-122"/>
                <a:ea typeface="楷体" panose="02010609060101010101" pitchFamily="49" charset="-122"/>
              </a:rPr>
              <a:t>新时代、新境界</a:t>
            </a:r>
            <a:endParaRPr lang="zh-CN" altLang="zh-CN" sz="36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97476" y="2955411"/>
            <a:ext cx="4536504" cy="19449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矩形 8"/>
          <p:cNvSpPr/>
          <p:nvPr/>
        </p:nvSpPr>
        <p:spPr>
          <a:xfrm>
            <a:off x="611560" y="2003528"/>
            <a:ext cx="7416824" cy="646331"/>
          </a:xfrm>
          <a:prstGeom prst="rect">
            <a:avLst/>
          </a:prstGeom>
        </p:spPr>
        <p:txBody>
          <a:bodyPr wrap="square">
            <a:spAutoFit/>
          </a:bodyPr>
          <a:lstStyle/>
          <a:p>
            <a:r>
              <a:rPr lang="zh-CN" altLang="en-US" dirty="0" smtClean="0"/>
              <a:t>“立德树人”根本标准                    “育新人”基本要求</a:t>
            </a:r>
            <a:endParaRPr lang="en-US" altLang="zh-CN" dirty="0" smtClean="0"/>
          </a:p>
          <a:p>
            <a:r>
              <a:rPr lang="zh-CN" altLang="en-US" dirty="0" smtClean="0"/>
              <a:t>加快</a:t>
            </a:r>
            <a:r>
              <a:rPr lang="zh-CN" altLang="en-US" dirty="0"/>
              <a:t>推进教育现代化、建设教育强国、办好人民满意的</a:t>
            </a:r>
            <a:r>
              <a:rPr lang="zh-CN" altLang="en-US" dirty="0" smtClean="0"/>
              <a:t>教育的根本</a:t>
            </a:r>
            <a:r>
              <a:rPr lang="zh-CN" altLang="en-US" dirty="0"/>
              <a:t>遵循。</a:t>
            </a:r>
          </a:p>
        </p:txBody>
      </p:sp>
      <p:sp>
        <p:nvSpPr>
          <p:cNvPr id="11" name="右箭头 10"/>
          <p:cNvSpPr/>
          <p:nvPr/>
        </p:nvSpPr>
        <p:spPr>
          <a:xfrm>
            <a:off x="3287320" y="1981749"/>
            <a:ext cx="978408" cy="3449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a:off x="6588224" y="2003528"/>
            <a:ext cx="978408" cy="3449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78182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1" y="160737"/>
            <a:ext cx="7972380" cy="1096565"/>
          </a:xfrm>
          <a:noFill/>
          <a:ln w="9525">
            <a:noFill/>
          </a:ln>
        </p:spPr>
        <p:txBody>
          <a:bodyPr anchor="b"/>
          <a:lstStyle/>
          <a:p>
            <a:r>
              <a:rPr lang="zh-CN" altLang="zh-CN" sz="3600" b="1" dirty="0">
                <a:latin typeface="楷体" panose="02010609060101010101" pitchFamily="49" charset="-122"/>
                <a:ea typeface="楷体" panose="02010609060101010101" pitchFamily="49" charset="-122"/>
              </a:rPr>
              <a:t>（一</a:t>
            </a:r>
            <a:r>
              <a:rPr lang="zh-CN" altLang="zh-CN" sz="3600" b="1" dirty="0" smtClean="0">
                <a:latin typeface="楷体" panose="02010609060101010101" pitchFamily="49" charset="-122"/>
                <a:ea typeface="楷体" panose="02010609060101010101" pitchFamily="49" charset="-122"/>
              </a:rPr>
              <a:t>）</a:t>
            </a:r>
            <a:r>
              <a:rPr lang="zh-CN" altLang="en-US" sz="3600" b="1" dirty="0" smtClean="0">
                <a:latin typeface="楷体" panose="02010609060101010101" pitchFamily="49" charset="-122"/>
                <a:ea typeface="楷体" panose="02010609060101010101" pitchFamily="49" charset="-122"/>
              </a:rPr>
              <a:t>立足</a:t>
            </a:r>
            <a:r>
              <a:rPr lang="zh-CN" altLang="en-US" sz="3600" b="1" dirty="0">
                <a:latin typeface="楷体" panose="02010609060101010101" pitchFamily="49" charset="-122"/>
                <a:ea typeface="楷体" panose="02010609060101010101" pitchFamily="49" charset="-122"/>
              </a:rPr>
              <a:t>本职、春风化雨</a:t>
            </a:r>
          </a:p>
        </p:txBody>
      </p:sp>
      <p:sp>
        <p:nvSpPr>
          <p:cNvPr id="3" name="内容占位符 2"/>
          <p:cNvSpPr>
            <a:spLocks noGrp="1"/>
          </p:cNvSpPr>
          <p:nvPr>
            <p:ph idx="1"/>
          </p:nvPr>
        </p:nvSpPr>
        <p:spPr>
          <a:xfrm>
            <a:off x="1182688" y="1513285"/>
            <a:ext cx="5549552" cy="3086100"/>
          </a:xfrm>
        </p:spPr>
        <p:txBody>
          <a:bodyPr/>
          <a:lstStyle/>
          <a:p>
            <a:pPr>
              <a:lnSpc>
                <a:spcPct val="150000"/>
              </a:lnSpc>
            </a:pPr>
            <a:r>
              <a:rPr lang="zh-CN" altLang="en-US" sz="2600" b="1" dirty="0"/>
              <a:t>担负</a:t>
            </a:r>
            <a:r>
              <a:rPr lang="zh-CN" altLang="zh-CN" sz="2600" b="1" dirty="0" smtClean="0">
                <a:solidFill>
                  <a:srgbClr val="FF0000"/>
                </a:solidFill>
              </a:rPr>
              <a:t>政治</a:t>
            </a:r>
            <a:r>
              <a:rPr lang="zh-CN" altLang="en-US" sz="2600" b="1" dirty="0" smtClean="0">
                <a:solidFill>
                  <a:srgbClr val="FF0000"/>
                </a:solidFill>
              </a:rPr>
              <a:t>责任</a:t>
            </a:r>
            <a:r>
              <a:rPr lang="zh-CN" altLang="zh-CN" sz="2600" b="1" dirty="0" smtClean="0"/>
              <a:t>。</a:t>
            </a:r>
            <a:endParaRPr lang="en-US" altLang="zh-CN" sz="2600" b="1" dirty="0" smtClean="0"/>
          </a:p>
          <a:p>
            <a:pPr>
              <a:lnSpc>
                <a:spcPct val="150000"/>
              </a:lnSpc>
            </a:pPr>
            <a:r>
              <a:rPr lang="zh-CN" altLang="zh-CN" sz="2600" b="1" dirty="0" smtClean="0"/>
              <a:t>强化</a:t>
            </a:r>
            <a:r>
              <a:rPr lang="zh-CN" altLang="en-US" sz="2600" b="1" dirty="0" smtClean="0">
                <a:solidFill>
                  <a:srgbClr val="FF0000"/>
                </a:solidFill>
              </a:rPr>
              <a:t>组织执行</a:t>
            </a:r>
            <a:r>
              <a:rPr lang="zh-CN" altLang="zh-CN" sz="2600" b="1" dirty="0" smtClean="0"/>
              <a:t>。</a:t>
            </a:r>
            <a:endParaRPr lang="en-US" altLang="zh-CN" sz="2600" b="1" dirty="0" smtClean="0"/>
          </a:p>
          <a:p>
            <a:pPr>
              <a:lnSpc>
                <a:spcPct val="150000"/>
              </a:lnSpc>
            </a:pPr>
            <a:r>
              <a:rPr lang="zh-CN" altLang="en-US" sz="2600" b="1" dirty="0" smtClean="0"/>
              <a:t>切实</a:t>
            </a:r>
            <a:r>
              <a:rPr lang="zh-CN" altLang="en-US" sz="2600" b="1" dirty="0" smtClean="0">
                <a:solidFill>
                  <a:srgbClr val="FF0000"/>
                </a:solidFill>
              </a:rPr>
              <a:t>解决问题</a:t>
            </a:r>
            <a:r>
              <a:rPr lang="zh-CN" altLang="zh-CN" sz="2600" b="1" dirty="0" smtClean="0"/>
              <a:t>。</a:t>
            </a:r>
            <a:endParaRPr lang="en-US" altLang="zh-CN" sz="2600" b="1" dirty="0" smtClean="0"/>
          </a:p>
        </p:txBody>
      </p:sp>
      <p:pic>
        <p:nvPicPr>
          <p:cNvPr id="3074" name="Picture 2" descr="http://sun.njnu.edu.cn/wzattach/091922_16812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1635646"/>
            <a:ext cx="4248472" cy="2736304"/>
          </a:xfrm>
          <a:prstGeom prst="rect">
            <a:avLst/>
          </a:prstGeom>
          <a:noFill/>
          <a:effectLst>
            <a:glow rad="139700">
              <a:schemeClr val="bg1">
                <a:lumMod val="75000"/>
              </a:schemeClr>
            </a:glow>
          </a:effectLst>
          <a:extLst>
            <a:ext uri="{909E8E84-426E-40DD-AFC4-6F175D3DCCD1}">
              <a14:hiddenFill xmlns:a14="http://schemas.microsoft.com/office/drawing/2010/main" xmlns="">
                <a:solidFill>
                  <a:srgbClr val="FFFFFF"/>
                </a:solidFill>
              </a14:hiddenFill>
            </a:ext>
          </a:extLst>
        </p:spPr>
      </p:pic>
      <p:sp>
        <p:nvSpPr>
          <p:cNvPr id="5" name="AutoShape 5"/>
          <p:cNvSpPr>
            <a:spLocks noChangeArrowheads="1"/>
          </p:cNvSpPr>
          <p:nvPr/>
        </p:nvSpPr>
        <p:spPr bwMode="gray">
          <a:xfrm>
            <a:off x="4175956" y="4443958"/>
            <a:ext cx="4284476" cy="457200"/>
          </a:xfrm>
          <a:prstGeom prst="roundRect">
            <a:avLst>
              <a:gd name="adj" fmla="val 50000"/>
            </a:avLst>
          </a:prstGeom>
          <a:gradFill rotWithShape="1">
            <a:gsLst>
              <a:gs pos="0">
                <a:srgbClr val="FF0517"/>
              </a:gs>
              <a:gs pos="100000">
                <a:srgbClr val="FF0517">
                  <a:gamma/>
                  <a:tint val="31765"/>
                  <a:invGamma/>
                </a:srgbClr>
              </a:gs>
            </a:gsLst>
            <a:lin ang="0" scaled="1"/>
          </a:gradFill>
          <a:ln w="19050">
            <a:solidFill>
              <a:srgbClr val="FFFFFF"/>
            </a:solidFill>
            <a:round/>
            <a:headEnd/>
            <a:tailEnd/>
          </a:ln>
          <a:effectLst>
            <a:outerShdw dist="91581" dir="3378596" algn="ctr" rotWithShape="0">
              <a:srgbClr val="B2B2B2">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000000"/>
                </a:solidFill>
                <a:effectLst/>
                <a:uLnTx/>
                <a:uFillTx/>
                <a:latin typeface="Arial" charset="0"/>
                <a:ea typeface="宋体" charset="-122"/>
              </a:rPr>
              <a:t>学习新思想</a:t>
            </a:r>
            <a:r>
              <a:rPr lang="zh-CN" altLang="en-US" sz="1200" kern="0" dirty="0">
                <a:solidFill>
                  <a:srgbClr val="000000"/>
                </a:solidFill>
                <a:latin typeface="Arial" charset="0"/>
                <a:ea typeface="宋体" charset="-122"/>
              </a:rPr>
              <a:t>：</a:t>
            </a:r>
            <a:r>
              <a:rPr kumimoji="0" lang="zh-CN" altLang="en-US" sz="1200" b="0" i="0" u="none" strike="noStrike" kern="0" cap="none" spc="0" normalizeH="0" baseline="0" noProof="0" dirty="0" smtClean="0">
                <a:ln>
                  <a:noFill/>
                </a:ln>
                <a:solidFill>
                  <a:srgbClr val="000000"/>
                </a:solidFill>
                <a:effectLst/>
                <a:uLnTx/>
                <a:uFillTx/>
                <a:latin typeface="Arial" charset="0"/>
                <a:ea typeface="宋体" charset="-122"/>
              </a:rPr>
              <a:t>长江学者王永贵教授“和千万师生同上一堂课”</a:t>
            </a:r>
            <a:endParaRPr kumimoji="0" lang="zh-CN" altLang="en-US" sz="1200" b="0" i="0" u="none" strike="noStrike" kern="0" cap="none" spc="0" normalizeH="0" baseline="0" noProof="0" dirty="0">
              <a:ln>
                <a:noFill/>
              </a:ln>
              <a:solidFill>
                <a:srgbClr val="000000"/>
              </a:solidFill>
              <a:effectLst/>
              <a:uLnTx/>
              <a:uFillTx/>
              <a:latin typeface="Arial" charset="0"/>
              <a:ea typeface="宋体" charset="-122"/>
            </a:endParaRPr>
          </a:p>
        </p:txBody>
      </p:sp>
    </p:spTree>
    <p:extLst>
      <p:ext uri="{BB962C8B-B14F-4D97-AF65-F5344CB8AC3E}">
        <p14:creationId xmlns:p14="http://schemas.microsoft.com/office/powerpoint/2010/main" xmlns="" val="1897528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ln>
        </p:spPr>
        <p:txBody>
          <a:bodyPr anchor="b"/>
          <a:lstStyle/>
          <a:p>
            <a:r>
              <a:rPr lang="zh-CN" altLang="en-US" sz="3200" b="1" dirty="0" smtClean="0">
                <a:latin typeface="楷体" panose="02010609060101010101" pitchFamily="49" charset="-122"/>
                <a:ea typeface="楷体" panose="02010609060101010101" pitchFamily="49" charset="-122"/>
              </a:rPr>
              <a:t>（二）</a:t>
            </a:r>
            <a:r>
              <a:rPr lang="zh-CN" altLang="en-US" sz="3200" b="1" dirty="0">
                <a:latin typeface="楷体" panose="02010609060101010101" pitchFamily="49" charset="-122"/>
                <a:ea typeface="楷体" panose="02010609060101010101" pitchFamily="49" charset="-122"/>
              </a:rPr>
              <a:t>把牢方向、强基固本</a:t>
            </a:r>
            <a:endParaRPr lang="zh-CN" altLang="zh-CN" sz="3200" b="1" dirty="0">
              <a:latin typeface="楷体" panose="02010609060101010101" pitchFamily="49" charset="-122"/>
              <a:ea typeface="楷体" panose="02010609060101010101" pitchFamily="49" charset="-122"/>
            </a:endParaRPr>
          </a:p>
        </p:txBody>
      </p:sp>
      <p:sp>
        <p:nvSpPr>
          <p:cNvPr id="3" name="内容占位符 2"/>
          <p:cNvSpPr>
            <a:spLocks noGrp="1"/>
          </p:cNvSpPr>
          <p:nvPr>
            <p:ph idx="1"/>
          </p:nvPr>
        </p:nvSpPr>
        <p:spPr>
          <a:xfrm>
            <a:off x="650502" y="1491630"/>
            <a:ext cx="6712042" cy="1763271"/>
          </a:xfrm>
          <a:noFill/>
          <a:ln w="9525">
            <a:noFill/>
          </a:ln>
        </p:spPr>
        <p:txBody>
          <a:bodyPr/>
          <a:lstStyle/>
          <a:p>
            <a:pPr>
              <a:lnSpc>
                <a:spcPct val="150000"/>
              </a:lnSpc>
            </a:pPr>
            <a:r>
              <a:rPr lang="zh-CN" altLang="en-US" sz="1600" b="1" dirty="0" smtClean="0">
                <a:latin typeface="+mn-ea"/>
              </a:rPr>
              <a:t>充分</a:t>
            </a:r>
            <a:r>
              <a:rPr lang="zh-CN" altLang="en-US" sz="1600" b="1" dirty="0">
                <a:latin typeface="+mn-ea"/>
              </a:rPr>
              <a:t>发挥</a:t>
            </a:r>
            <a:r>
              <a:rPr lang="zh-CN" altLang="en-US" sz="1600" b="1" dirty="0">
                <a:solidFill>
                  <a:srgbClr val="FF0000"/>
                </a:solidFill>
                <a:latin typeface="+mn-ea"/>
              </a:rPr>
              <a:t>意识形态工作</a:t>
            </a:r>
            <a:r>
              <a:rPr lang="zh-CN" altLang="en-US" sz="1600" b="1" dirty="0">
                <a:latin typeface="+mn-ea"/>
              </a:rPr>
              <a:t>在高校政治生态建设中的决定作用</a:t>
            </a:r>
            <a:r>
              <a:rPr lang="zh-CN" altLang="en-US" sz="1600" b="1" dirty="0" smtClean="0">
                <a:latin typeface="+mn-ea"/>
              </a:rPr>
              <a:t>。</a:t>
            </a:r>
            <a:endParaRPr lang="en-US" altLang="zh-CN" sz="1600" b="1" dirty="0">
              <a:latin typeface="+mn-ea"/>
            </a:endParaRPr>
          </a:p>
          <a:p>
            <a:pPr>
              <a:lnSpc>
                <a:spcPct val="150000"/>
              </a:lnSpc>
            </a:pPr>
            <a:r>
              <a:rPr lang="zh-CN" altLang="zh-CN" sz="1600" b="1" dirty="0" smtClean="0">
                <a:latin typeface="+mn-ea"/>
              </a:rPr>
              <a:t>引导</a:t>
            </a:r>
            <a:r>
              <a:rPr lang="zh-CN" altLang="zh-CN" sz="1600" b="1" dirty="0">
                <a:latin typeface="+mn-ea"/>
              </a:rPr>
              <a:t>广大教职工做好</a:t>
            </a:r>
            <a:r>
              <a:rPr lang="en-US" altLang="zh-CN" sz="1600" b="1" dirty="0">
                <a:solidFill>
                  <a:srgbClr val="FF0000"/>
                </a:solidFill>
                <a:latin typeface="+mn-ea"/>
              </a:rPr>
              <a:t>“</a:t>
            </a:r>
            <a:r>
              <a:rPr lang="zh-CN" altLang="zh-CN" sz="1600" b="1" dirty="0">
                <a:solidFill>
                  <a:srgbClr val="FF0000"/>
                </a:solidFill>
                <a:latin typeface="+mn-ea"/>
              </a:rPr>
              <a:t>思政课程</a:t>
            </a:r>
            <a:r>
              <a:rPr lang="en-US" altLang="zh-CN" sz="1600" b="1" dirty="0">
                <a:solidFill>
                  <a:srgbClr val="FF0000"/>
                </a:solidFill>
                <a:latin typeface="+mn-ea"/>
              </a:rPr>
              <a:t>”</a:t>
            </a:r>
            <a:r>
              <a:rPr lang="zh-CN" altLang="zh-CN" sz="1600" b="1" dirty="0">
                <a:latin typeface="+mn-ea"/>
              </a:rPr>
              <a:t>向</a:t>
            </a:r>
            <a:r>
              <a:rPr lang="en-US" altLang="zh-CN" sz="1600" b="1" dirty="0">
                <a:solidFill>
                  <a:srgbClr val="FF0000"/>
                </a:solidFill>
                <a:latin typeface="+mn-ea"/>
              </a:rPr>
              <a:t>“</a:t>
            </a:r>
            <a:r>
              <a:rPr lang="zh-CN" altLang="zh-CN" sz="1600" b="1" dirty="0">
                <a:solidFill>
                  <a:srgbClr val="FF0000"/>
                </a:solidFill>
                <a:latin typeface="+mn-ea"/>
              </a:rPr>
              <a:t>课程思政</a:t>
            </a:r>
            <a:r>
              <a:rPr lang="en-US" altLang="zh-CN" sz="1600" b="1" dirty="0">
                <a:solidFill>
                  <a:srgbClr val="FF0000"/>
                </a:solidFill>
                <a:latin typeface="+mn-ea"/>
              </a:rPr>
              <a:t>”</a:t>
            </a:r>
            <a:r>
              <a:rPr lang="zh-CN" altLang="zh-CN" sz="1600" b="1" dirty="0">
                <a:latin typeface="+mn-ea"/>
              </a:rPr>
              <a:t>的积极转化</a:t>
            </a:r>
            <a:r>
              <a:rPr lang="zh-CN" altLang="zh-CN" sz="1600" b="1" dirty="0" smtClean="0">
                <a:latin typeface="+mn-ea"/>
              </a:rPr>
              <a:t>。</a:t>
            </a:r>
            <a:endParaRPr lang="en-US" altLang="zh-CN" sz="1600" b="1" dirty="0">
              <a:latin typeface="+mn-ea"/>
            </a:endParaRPr>
          </a:p>
          <a:p>
            <a:pPr>
              <a:lnSpc>
                <a:spcPct val="150000"/>
              </a:lnSpc>
            </a:pPr>
            <a:r>
              <a:rPr lang="zh-CN" altLang="zh-CN" sz="1600" b="1" dirty="0" smtClean="0">
                <a:latin typeface="+mn-ea"/>
              </a:rPr>
              <a:t>切实</a:t>
            </a:r>
            <a:r>
              <a:rPr lang="zh-CN" altLang="zh-CN" sz="1600" b="1" dirty="0">
                <a:latin typeface="+mn-ea"/>
              </a:rPr>
              <a:t>发挥党支部战斗堡垒作用，推进</a:t>
            </a:r>
            <a:r>
              <a:rPr lang="en-US" altLang="zh-CN" sz="1600" b="1" dirty="0">
                <a:solidFill>
                  <a:srgbClr val="FF0000"/>
                </a:solidFill>
                <a:latin typeface="+mn-ea"/>
              </a:rPr>
              <a:t>“</a:t>
            </a:r>
            <a:r>
              <a:rPr lang="zh-CN" altLang="zh-CN" sz="1600" b="1" dirty="0">
                <a:solidFill>
                  <a:srgbClr val="FF0000"/>
                </a:solidFill>
                <a:latin typeface="+mn-ea"/>
              </a:rPr>
              <a:t>三全育人</a:t>
            </a:r>
            <a:r>
              <a:rPr lang="en-US" altLang="zh-CN" sz="1600" b="1" dirty="0">
                <a:solidFill>
                  <a:srgbClr val="FF0000"/>
                </a:solidFill>
                <a:latin typeface="+mn-ea"/>
              </a:rPr>
              <a:t>”</a:t>
            </a:r>
            <a:r>
              <a:rPr lang="zh-CN" altLang="zh-CN" sz="1600" b="1" dirty="0">
                <a:solidFill>
                  <a:srgbClr val="FF0000"/>
                </a:solidFill>
                <a:latin typeface="+mn-ea"/>
              </a:rPr>
              <a:t>。</a:t>
            </a:r>
            <a:endParaRPr lang="en-US" altLang="zh-CN" sz="1600" b="1" dirty="0">
              <a:solidFill>
                <a:srgbClr val="FF0000"/>
              </a:solidFill>
              <a:latin typeface="+mn-ea"/>
            </a:endParaRPr>
          </a:p>
          <a:p>
            <a:pPr>
              <a:lnSpc>
                <a:spcPct val="150000"/>
              </a:lnSpc>
            </a:pPr>
            <a:endParaRPr lang="en-US" altLang="zh-CN" sz="2200" b="1" dirty="0" smtClean="0"/>
          </a:p>
          <a:p>
            <a:pPr>
              <a:lnSpc>
                <a:spcPct val="150000"/>
              </a:lnSpc>
            </a:pPr>
            <a:endParaRPr lang="zh-CN" altLang="zh-CN" sz="2200" dirty="0"/>
          </a:p>
        </p:txBody>
      </p:sp>
      <p:sp>
        <p:nvSpPr>
          <p:cNvPr id="4" name="椭圆 3"/>
          <p:cNvSpPr>
            <a:spLocks noChangeArrowheads="1"/>
          </p:cNvSpPr>
          <p:nvPr/>
        </p:nvSpPr>
        <p:spPr bwMode="auto">
          <a:xfrm>
            <a:off x="4912636" y="2972041"/>
            <a:ext cx="2482850" cy="1862138"/>
          </a:xfrm>
          <a:prstGeom prst="ellipse">
            <a:avLst/>
          </a:prstGeom>
          <a:solidFill>
            <a:srgbClr val="A50021"/>
          </a:solidFill>
          <a:ln w="9525" algn="ctr">
            <a:noFill/>
            <a:round/>
            <a:headEnd/>
            <a:tailEnd/>
          </a:ln>
          <a:effectLst>
            <a:glow rad="127000">
              <a:schemeClr val="bg1">
                <a:lumMod val="65000"/>
              </a:schemeClr>
            </a:glow>
          </a:effectLst>
        </p:spPr>
        <p:txBody>
          <a:bodyPr wrap="none" anchor="ctr"/>
          <a:lstStyle/>
          <a:p>
            <a:endParaRPr lang="zh-CN" altLang="en-US"/>
          </a:p>
        </p:txBody>
      </p:sp>
      <p:sp>
        <p:nvSpPr>
          <p:cNvPr id="5" name="椭圆 4"/>
          <p:cNvSpPr>
            <a:spLocks noChangeArrowheads="1"/>
          </p:cNvSpPr>
          <p:nvPr/>
        </p:nvSpPr>
        <p:spPr bwMode="auto">
          <a:xfrm>
            <a:off x="1472609" y="3038877"/>
            <a:ext cx="2482850" cy="1862138"/>
          </a:xfrm>
          <a:prstGeom prst="ellipse">
            <a:avLst/>
          </a:prstGeom>
          <a:solidFill>
            <a:srgbClr val="A50021"/>
          </a:solidFill>
          <a:ln w="9525" algn="ctr">
            <a:noFill/>
            <a:round/>
            <a:headEnd/>
            <a:tailEnd/>
          </a:ln>
          <a:effectLst>
            <a:glow rad="127000">
              <a:schemeClr val="bg1">
                <a:lumMod val="65000"/>
              </a:schemeClr>
            </a:glow>
          </a:effectLst>
        </p:spPr>
        <p:txBody>
          <a:bodyPr wrap="none" anchor="ctr"/>
          <a:lstStyle/>
          <a:p>
            <a:endParaRPr lang="zh-CN" altLang="en-US"/>
          </a:p>
        </p:txBody>
      </p:sp>
      <p:sp>
        <p:nvSpPr>
          <p:cNvPr id="8" name="右箭头 7"/>
          <p:cNvSpPr/>
          <p:nvPr/>
        </p:nvSpPr>
        <p:spPr>
          <a:xfrm>
            <a:off x="3934228" y="3660794"/>
            <a:ext cx="978408" cy="484632"/>
          </a:xfrm>
          <a:prstGeom prst="rightArrow">
            <a:avLst/>
          </a:prstGeom>
          <a:solidFill>
            <a:srgbClr val="FFFF00"/>
          </a:solidFill>
          <a:ln>
            <a:noFill/>
          </a:ln>
          <a:effectLst>
            <a:glow rad="127000">
              <a:schemeClr val="bg1">
                <a:lumMod val="6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 Box 5"/>
          <p:cNvSpPr txBox="1">
            <a:spLocks noChangeArrowheads="1"/>
          </p:cNvSpPr>
          <p:nvPr/>
        </p:nvSpPr>
        <p:spPr bwMode="auto">
          <a:xfrm>
            <a:off x="5128536" y="3566812"/>
            <a:ext cx="2051050" cy="707886"/>
          </a:xfrm>
          <a:prstGeom prst="rect">
            <a:avLst/>
          </a:prstGeom>
          <a:noFill/>
          <a:ln>
            <a:noFill/>
          </a:ln>
          <a:effectLst/>
          <a:extLst/>
        </p:spPr>
        <p:txBody>
          <a:bodyPr>
            <a:spAutoFit/>
          </a:bodyPr>
          <a:lstStyle>
            <a:lvl1pPr>
              <a:defRPr>
                <a:solidFill>
                  <a:srgbClr val="000000"/>
                </a:solidFill>
                <a:latin typeface="Arial" pitchFamily="34" charset="0"/>
                <a:ea typeface="宋体" pitchFamily="2" charset="-122"/>
              </a:defRPr>
            </a:lvl1pPr>
            <a:lvl2pPr marL="742950" indent="-285750">
              <a:defRPr>
                <a:solidFill>
                  <a:srgbClr val="000000"/>
                </a:solidFill>
                <a:latin typeface="Arial" pitchFamily="34" charset="0"/>
                <a:ea typeface="宋体" pitchFamily="2" charset="-122"/>
              </a:defRPr>
            </a:lvl2pPr>
            <a:lvl3pPr marL="1143000" indent="-228600">
              <a:defRPr>
                <a:solidFill>
                  <a:srgbClr val="000000"/>
                </a:solidFill>
                <a:latin typeface="Arial" pitchFamily="34" charset="0"/>
                <a:ea typeface="宋体" pitchFamily="2" charset="-122"/>
              </a:defRPr>
            </a:lvl3pPr>
            <a:lvl4pPr marL="1600200" indent="-228600">
              <a:defRPr>
                <a:solidFill>
                  <a:srgbClr val="000000"/>
                </a:solidFill>
                <a:latin typeface="Arial" pitchFamily="34" charset="0"/>
                <a:ea typeface="宋体" pitchFamily="2" charset="-122"/>
              </a:defRPr>
            </a:lvl4pPr>
            <a:lvl5pPr marL="2057400" indent="-228600">
              <a:defRPr>
                <a:solidFill>
                  <a:srgbClr val="000000"/>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rgbClr val="000000"/>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rgbClr val="000000"/>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rgbClr val="000000"/>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rgbClr val="000000"/>
                </a:solidFill>
                <a:latin typeface="Arial" pitchFamily="34" charset="0"/>
                <a:ea typeface="宋体" pitchFamily="2" charset="-122"/>
              </a:defRPr>
            </a:lvl9pPr>
          </a:lstStyle>
          <a:p>
            <a:pPr algn="ctr">
              <a:defRPr/>
            </a:pPr>
            <a:r>
              <a:rPr lang="zh-CN" altLang="en-US" sz="2000" b="1" dirty="0" smtClean="0">
                <a:solidFill>
                  <a:schemeClr val="bg1"/>
                </a:solidFill>
                <a:effectLst>
                  <a:outerShdw blurRad="38100" dist="38100" dir="2700000" algn="tl">
                    <a:srgbClr val="C0C0C0"/>
                  </a:outerShdw>
                </a:effectLst>
              </a:rPr>
              <a:t>形成全员全过程</a:t>
            </a:r>
            <a:r>
              <a:rPr lang="zh-CN" altLang="en-US" sz="2000" b="1" dirty="0">
                <a:solidFill>
                  <a:schemeClr val="bg1"/>
                </a:solidFill>
                <a:effectLst>
                  <a:outerShdw blurRad="38100" dist="38100" dir="2700000" algn="tl">
                    <a:srgbClr val="C0C0C0"/>
                  </a:outerShdw>
                </a:effectLst>
              </a:rPr>
              <a:t>全方位育人格局</a:t>
            </a:r>
            <a:endParaRPr lang="zh-CN" altLang="en-US" sz="2000" b="1" dirty="0" smtClean="0">
              <a:solidFill>
                <a:schemeClr val="bg1"/>
              </a:solidFill>
              <a:effectLst>
                <a:outerShdw blurRad="38100" dist="38100" dir="2700000" algn="tl">
                  <a:srgbClr val="C0C0C0"/>
                </a:outerShdw>
              </a:effectLst>
            </a:endParaRPr>
          </a:p>
        </p:txBody>
      </p:sp>
      <p:sp>
        <p:nvSpPr>
          <p:cNvPr id="10" name="Text Box 5"/>
          <p:cNvSpPr txBox="1">
            <a:spLocks noChangeArrowheads="1"/>
          </p:cNvSpPr>
          <p:nvPr/>
        </p:nvSpPr>
        <p:spPr bwMode="auto">
          <a:xfrm>
            <a:off x="1688509" y="3439084"/>
            <a:ext cx="2051050" cy="1323439"/>
          </a:xfrm>
          <a:prstGeom prst="rect">
            <a:avLst/>
          </a:prstGeom>
          <a:noFill/>
          <a:ln>
            <a:noFill/>
          </a:ln>
          <a:effectLst/>
          <a:extLst/>
        </p:spPr>
        <p:txBody>
          <a:bodyPr>
            <a:spAutoFit/>
          </a:bodyPr>
          <a:lstStyle>
            <a:lvl1pPr>
              <a:defRPr>
                <a:solidFill>
                  <a:srgbClr val="000000"/>
                </a:solidFill>
                <a:latin typeface="Arial" pitchFamily="34" charset="0"/>
                <a:ea typeface="宋体" pitchFamily="2" charset="-122"/>
              </a:defRPr>
            </a:lvl1pPr>
            <a:lvl2pPr marL="742950" indent="-285750">
              <a:defRPr>
                <a:solidFill>
                  <a:srgbClr val="000000"/>
                </a:solidFill>
                <a:latin typeface="Arial" pitchFamily="34" charset="0"/>
                <a:ea typeface="宋体" pitchFamily="2" charset="-122"/>
              </a:defRPr>
            </a:lvl2pPr>
            <a:lvl3pPr marL="1143000" indent="-228600">
              <a:defRPr>
                <a:solidFill>
                  <a:srgbClr val="000000"/>
                </a:solidFill>
                <a:latin typeface="Arial" pitchFamily="34" charset="0"/>
                <a:ea typeface="宋体" pitchFamily="2" charset="-122"/>
              </a:defRPr>
            </a:lvl3pPr>
            <a:lvl4pPr marL="1600200" indent="-228600">
              <a:defRPr>
                <a:solidFill>
                  <a:srgbClr val="000000"/>
                </a:solidFill>
                <a:latin typeface="Arial" pitchFamily="34" charset="0"/>
                <a:ea typeface="宋体" pitchFamily="2" charset="-122"/>
              </a:defRPr>
            </a:lvl4pPr>
            <a:lvl5pPr marL="2057400" indent="-228600">
              <a:defRPr>
                <a:solidFill>
                  <a:srgbClr val="000000"/>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rgbClr val="000000"/>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rgbClr val="000000"/>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rgbClr val="000000"/>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rgbClr val="000000"/>
                </a:solidFill>
                <a:latin typeface="Arial" pitchFamily="34" charset="0"/>
                <a:ea typeface="宋体" pitchFamily="2" charset="-122"/>
              </a:defRPr>
            </a:lvl9pPr>
          </a:lstStyle>
          <a:p>
            <a:pPr algn="ctr">
              <a:defRPr/>
            </a:pPr>
            <a:r>
              <a:rPr lang="zh-CN" altLang="en-US" sz="2000" b="1" dirty="0" smtClean="0">
                <a:solidFill>
                  <a:schemeClr val="bg1"/>
                </a:solidFill>
                <a:effectLst>
                  <a:outerShdw blurRad="38100" dist="38100" dir="2700000" algn="tl">
                    <a:srgbClr val="C0C0C0"/>
                  </a:outerShdw>
                </a:effectLst>
              </a:rPr>
              <a:t>意识形态工作、课程</a:t>
            </a:r>
            <a:r>
              <a:rPr lang="zh-CN" altLang="en-US" sz="2000" b="1" dirty="0">
                <a:solidFill>
                  <a:schemeClr val="bg1"/>
                </a:solidFill>
                <a:effectLst>
                  <a:outerShdw blurRad="38100" dist="38100" dir="2700000" algn="tl">
                    <a:srgbClr val="C0C0C0"/>
                  </a:outerShdw>
                </a:effectLst>
              </a:rPr>
              <a:t>思</a:t>
            </a:r>
            <a:r>
              <a:rPr lang="zh-CN" altLang="en-US" sz="2000" b="1" dirty="0" smtClean="0">
                <a:solidFill>
                  <a:schemeClr val="bg1"/>
                </a:solidFill>
                <a:effectLst>
                  <a:outerShdw blurRad="38100" dist="38100" dir="2700000" algn="tl">
                    <a:srgbClr val="C0C0C0"/>
                  </a:outerShdw>
                </a:effectLst>
              </a:rPr>
              <a:t>政、基层党建、主题教育</a:t>
            </a:r>
            <a:r>
              <a:rPr lang="en-US" altLang="zh-CN" sz="2000" b="1" dirty="0" smtClean="0">
                <a:solidFill>
                  <a:schemeClr val="bg1"/>
                </a:solidFill>
                <a:effectLst>
                  <a:outerShdw blurRad="38100" dist="38100" dir="2700000" algn="tl">
                    <a:srgbClr val="C0C0C0"/>
                  </a:outerShdw>
                </a:effectLst>
              </a:rPr>
              <a:t>……</a:t>
            </a:r>
            <a:endParaRPr lang="zh-CN" altLang="en-US" sz="2000" b="1" dirty="0" smtClean="0">
              <a:solidFill>
                <a:schemeClr val="bg1"/>
              </a:solidFill>
              <a:effectLst>
                <a:outerShdw blurRad="38100" dist="38100" dir="2700000" algn="tl">
                  <a:srgbClr val="C0C0C0"/>
                </a:outerShdw>
              </a:effectLst>
            </a:endParaRPr>
          </a:p>
        </p:txBody>
      </p:sp>
    </p:spTree>
    <p:extLst>
      <p:ext uri="{BB962C8B-B14F-4D97-AF65-F5344CB8AC3E}">
        <p14:creationId xmlns:p14="http://schemas.microsoft.com/office/powerpoint/2010/main" xmlns="" val="2158727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1" y="160737"/>
            <a:ext cx="7972380" cy="1096565"/>
          </a:xfrm>
          <a:noFill/>
          <a:ln w="9525">
            <a:noFill/>
          </a:ln>
        </p:spPr>
        <p:txBody>
          <a:bodyPr anchor="b"/>
          <a:lstStyle/>
          <a:p>
            <a:r>
              <a:rPr lang="zh-CN" altLang="en-US" sz="3600" b="1" dirty="0" smtClean="0">
                <a:latin typeface="楷体" panose="02010609060101010101" pitchFamily="49" charset="-122"/>
                <a:ea typeface="楷体" panose="02010609060101010101" pitchFamily="49" charset="-122"/>
              </a:rPr>
              <a:t>（</a:t>
            </a:r>
            <a:r>
              <a:rPr lang="zh-CN" altLang="en-US" sz="3600" b="1" dirty="0">
                <a:latin typeface="楷体" panose="02010609060101010101" pitchFamily="49" charset="-122"/>
                <a:ea typeface="楷体" panose="02010609060101010101" pitchFamily="49" charset="-122"/>
              </a:rPr>
              <a:t>三）勇创一流、实干</a:t>
            </a:r>
            <a:r>
              <a:rPr lang="zh-CN" altLang="en-US" sz="3600" b="1" dirty="0" smtClean="0">
                <a:latin typeface="楷体" panose="02010609060101010101" pitchFamily="49" charset="-122"/>
                <a:ea typeface="楷体" panose="02010609060101010101" pitchFamily="49" charset="-122"/>
              </a:rPr>
              <a:t>争先</a:t>
            </a:r>
            <a:endParaRPr lang="zh-CN" altLang="en-US" sz="3600" b="1" dirty="0">
              <a:latin typeface="楷体" panose="02010609060101010101" pitchFamily="49" charset="-122"/>
              <a:ea typeface="楷体" panose="02010609060101010101" pitchFamily="49" charset="-122"/>
            </a:endParaRPr>
          </a:p>
        </p:txBody>
      </p:sp>
      <p:sp>
        <p:nvSpPr>
          <p:cNvPr id="3" name="内容占位符 2"/>
          <p:cNvSpPr>
            <a:spLocks noGrp="1"/>
          </p:cNvSpPr>
          <p:nvPr>
            <p:ph idx="1"/>
          </p:nvPr>
        </p:nvSpPr>
        <p:spPr>
          <a:xfrm>
            <a:off x="1182688" y="1513285"/>
            <a:ext cx="7637784" cy="3086100"/>
          </a:xfrm>
        </p:spPr>
        <p:txBody>
          <a:bodyPr/>
          <a:lstStyle/>
          <a:p>
            <a:pPr marL="0" indent="0">
              <a:lnSpc>
                <a:spcPct val="150000"/>
              </a:lnSpc>
              <a:buNone/>
            </a:pPr>
            <a:r>
              <a:rPr lang="zh-CN" altLang="en-US" sz="2400" b="1" dirty="0" smtClean="0"/>
              <a:t>“三个带头”：</a:t>
            </a:r>
            <a:endParaRPr lang="en-US" altLang="zh-CN" sz="2400" b="1" dirty="0" smtClean="0"/>
          </a:p>
          <a:p>
            <a:pPr marL="0" indent="0">
              <a:lnSpc>
                <a:spcPct val="150000"/>
              </a:lnSpc>
              <a:buNone/>
            </a:pPr>
            <a:r>
              <a:rPr lang="zh-CN" altLang="en-US" sz="2400" b="1" dirty="0" smtClean="0"/>
              <a:t>带头勤于</a:t>
            </a:r>
            <a:r>
              <a:rPr lang="zh-CN" altLang="en-US" sz="2400" b="1" dirty="0"/>
              <a:t>学习</a:t>
            </a:r>
            <a:r>
              <a:rPr lang="zh-CN" altLang="en-US" sz="2400" b="1" dirty="0" smtClean="0"/>
              <a:t>。</a:t>
            </a:r>
            <a:endParaRPr lang="en-US" altLang="zh-CN" sz="2400" b="1" dirty="0" smtClean="0"/>
          </a:p>
          <a:p>
            <a:pPr marL="0" indent="0">
              <a:lnSpc>
                <a:spcPct val="150000"/>
              </a:lnSpc>
              <a:buNone/>
            </a:pPr>
            <a:r>
              <a:rPr lang="zh-CN" altLang="en-US" sz="2400" b="1" dirty="0" smtClean="0"/>
              <a:t>带头务实肯干。</a:t>
            </a:r>
            <a:endParaRPr lang="en-US" altLang="zh-CN" sz="2400" b="1" dirty="0" smtClean="0"/>
          </a:p>
          <a:p>
            <a:pPr marL="0" indent="0">
              <a:lnSpc>
                <a:spcPct val="150000"/>
              </a:lnSpc>
              <a:buNone/>
            </a:pPr>
            <a:r>
              <a:rPr lang="zh-CN" altLang="en-US" sz="2400" b="1" dirty="0" smtClean="0"/>
              <a:t>带头勤于思考。</a:t>
            </a:r>
            <a:endParaRPr lang="en-US" altLang="zh-CN" sz="2400" b="1" dirty="0" smtClean="0"/>
          </a:p>
          <a:p>
            <a:pPr marL="0" indent="0">
              <a:lnSpc>
                <a:spcPct val="150000"/>
              </a:lnSpc>
              <a:buNone/>
            </a:pPr>
            <a:endParaRPr lang="en-US" altLang="zh-CN" sz="2400" b="1"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1960" y="1269348"/>
            <a:ext cx="2790837" cy="38824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79518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899592" y="1518436"/>
            <a:ext cx="7848872" cy="511459"/>
            <a:chOff x="720" y="1392"/>
            <a:chExt cx="4058" cy="48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grpSpPr>
        <p:sp>
          <p:nvSpPr>
            <p:cNvPr id="5" name="AutoShape 4"/>
            <p:cNvSpPr>
              <a:spLocks noChangeArrowheads="1"/>
            </p:cNvSpPr>
            <p:nvPr/>
          </p:nvSpPr>
          <p:spPr bwMode="gray">
            <a:xfrm>
              <a:off x="720" y="1392"/>
              <a:ext cx="4058" cy="480"/>
            </a:xfrm>
            <a:prstGeom prst="roundRect">
              <a:avLst>
                <a:gd name="adj" fmla="val 17509"/>
              </a:avLst>
            </a:prstGeom>
            <a:grpFill/>
            <a:ln w="9525">
              <a:noFill/>
              <a:round/>
              <a:headEnd/>
              <a:tailEnd/>
            </a:ln>
            <a:effectLst/>
          </p:spPr>
          <p:txBody>
            <a:bodyPr wrap="none" anchor="ctr"/>
            <a:lstStyle/>
            <a:p>
              <a:pPr>
                <a:defRPr/>
              </a:pPr>
              <a:endParaRPr lang="zh-CN" altLang="en-US"/>
            </a:p>
          </p:txBody>
        </p:sp>
        <p:grpSp>
          <p:nvGrpSpPr>
            <p:cNvPr id="6" name="Group 5"/>
            <p:cNvGrpSpPr>
              <a:grpSpLocks/>
            </p:cNvGrpSpPr>
            <p:nvPr/>
          </p:nvGrpSpPr>
          <p:grpSpPr bwMode="auto">
            <a:xfrm>
              <a:off x="730" y="1407"/>
              <a:ext cx="4043" cy="445"/>
              <a:chOff x="744" y="1407"/>
              <a:chExt cx="3988" cy="445"/>
            </a:xfrm>
            <a:grpFill/>
          </p:grpSpPr>
          <p:sp>
            <p:nvSpPr>
              <p:cNvPr id="7" name="AutoShape 6"/>
              <p:cNvSpPr>
                <a:spLocks noChangeArrowheads="1"/>
              </p:cNvSpPr>
              <p:nvPr/>
            </p:nvSpPr>
            <p:spPr bwMode="gray">
              <a:xfrm>
                <a:off x="744" y="1737"/>
                <a:ext cx="3988" cy="115"/>
              </a:xfrm>
              <a:prstGeom prst="roundRect">
                <a:avLst>
                  <a:gd name="adj" fmla="val 50000"/>
                </a:avLst>
              </a:prstGeom>
              <a:grpFill/>
              <a:ln w="9525">
                <a:noFill/>
                <a:round/>
                <a:headEnd/>
                <a:tailEnd/>
              </a:ln>
              <a:effectLst/>
            </p:spPr>
            <p:txBody>
              <a:bodyPr wrap="none" anchor="ctr"/>
              <a:lstStyle/>
              <a:p>
                <a:pPr>
                  <a:defRPr/>
                </a:pPr>
                <a:endParaRPr lang="zh-CN" altLang="en-US"/>
              </a:p>
            </p:txBody>
          </p:sp>
          <p:sp>
            <p:nvSpPr>
              <p:cNvPr id="8" name="AutoShape 7"/>
              <p:cNvSpPr>
                <a:spLocks noChangeArrowheads="1"/>
              </p:cNvSpPr>
              <p:nvPr/>
            </p:nvSpPr>
            <p:spPr bwMode="gray">
              <a:xfrm>
                <a:off x="744" y="1407"/>
                <a:ext cx="3988" cy="115"/>
              </a:xfrm>
              <a:prstGeom prst="roundRect">
                <a:avLst>
                  <a:gd name="adj" fmla="val 50000"/>
                </a:avLst>
              </a:prstGeom>
              <a:grpFill/>
              <a:ln w="9525">
                <a:noFill/>
                <a:round/>
                <a:headEnd/>
                <a:tailEnd/>
              </a:ln>
              <a:effectLst/>
            </p:spPr>
            <p:txBody>
              <a:bodyPr wrap="none" anchor="ctr"/>
              <a:lstStyle/>
              <a:p>
                <a:pPr>
                  <a:defRPr/>
                </a:pPr>
                <a:endParaRPr lang="zh-CN" altLang="en-US"/>
              </a:p>
            </p:txBody>
          </p:sp>
        </p:grpSp>
      </p:grpSp>
      <p:sp>
        <p:nvSpPr>
          <p:cNvPr id="3" name="内容占位符 2"/>
          <p:cNvSpPr>
            <a:spLocks noGrp="1"/>
          </p:cNvSpPr>
          <p:nvPr>
            <p:ph idx="1"/>
          </p:nvPr>
        </p:nvSpPr>
        <p:spPr>
          <a:xfrm>
            <a:off x="916224" y="1534329"/>
            <a:ext cx="8044388" cy="3456384"/>
          </a:xfrm>
          <a:noFill/>
          <a:ln w="9525">
            <a:noFill/>
          </a:ln>
        </p:spPr>
        <p:txBody>
          <a:bodyPr/>
          <a:lstStyle/>
          <a:p>
            <a:pPr marL="0" indent="0" algn="ctr">
              <a:lnSpc>
                <a:spcPct val="150000"/>
              </a:lnSpc>
              <a:buNone/>
            </a:pPr>
            <a:r>
              <a:rPr lang="zh-CN" altLang="zh-CN" sz="1800" b="1" dirty="0">
                <a:solidFill>
                  <a:srgbClr val="FF0000"/>
                </a:solidFill>
                <a:latin typeface="楷体" panose="02010609060101010101" pitchFamily="49" charset="-122"/>
                <a:ea typeface="楷体" panose="02010609060101010101" pitchFamily="49" charset="-122"/>
              </a:rPr>
              <a:t>发挥</a:t>
            </a:r>
            <a:r>
              <a:rPr lang="en-US" altLang="zh-CN" sz="1800" b="1" dirty="0">
                <a:solidFill>
                  <a:srgbClr val="FF0000"/>
                </a:solidFill>
                <a:latin typeface="楷体" panose="02010609060101010101" pitchFamily="49" charset="-122"/>
                <a:ea typeface="楷体" panose="02010609060101010101" pitchFamily="49" charset="-122"/>
              </a:rPr>
              <a:t>“</a:t>
            </a:r>
            <a:r>
              <a:rPr lang="zh-CN" altLang="zh-CN" sz="1800" b="1" dirty="0">
                <a:solidFill>
                  <a:srgbClr val="FF0000"/>
                </a:solidFill>
                <a:latin typeface="楷体" panose="02010609060101010101" pitchFamily="49" charset="-122"/>
                <a:ea typeface="楷体" panose="02010609060101010101" pitchFamily="49" charset="-122"/>
              </a:rPr>
              <a:t>领头羊</a:t>
            </a:r>
            <a:r>
              <a:rPr lang="en-US" altLang="zh-CN" sz="1800" b="1" dirty="0">
                <a:solidFill>
                  <a:srgbClr val="FF0000"/>
                </a:solidFill>
                <a:latin typeface="楷体" panose="02010609060101010101" pitchFamily="49" charset="-122"/>
                <a:ea typeface="楷体" panose="02010609060101010101" pitchFamily="49" charset="-122"/>
              </a:rPr>
              <a:t>”“</a:t>
            </a:r>
            <a:r>
              <a:rPr lang="zh-CN" altLang="zh-CN" sz="1800" b="1" dirty="0">
                <a:solidFill>
                  <a:srgbClr val="FF0000"/>
                </a:solidFill>
                <a:latin typeface="楷体" panose="02010609060101010101" pitchFamily="49" charset="-122"/>
                <a:ea typeface="楷体" panose="02010609060101010101" pitchFamily="49" charset="-122"/>
              </a:rPr>
              <a:t>带头人</a:t>
            </a:r>
            <a:r>
              <a:rPr lang="en-US" altLang="zh-CN" sz="1800" b="1" dirty="0" smtClean="0">
                <a:solidFill>
                  <a:srgbClr val="FF0000"/>
                </a:solidFill>
                <a:latin typeface="楷体" panose="02010609060101010101" pitchFamily="49" charset="-122"/>
                <a:ea typeface="楷体" panose="02010609060101010101" pitchFamily="49" charset="-122"/>
              </a:rPr>
              <a:t>”</a:t>
            </a:r>
            <a:r>
              <a:rPr lang="zh-CN" altLang="zh-CN" sz="1800" b="1" dirty="0" smtClean="0">
                <a:solidFill>
                  <a:srgbClr val="FF0000"/>
                </a:solidFill>
                <a:latin typeface="楷体" panose="02010609060101010101" pitchFamily="49" charset="-122"/>
                <a:ea typeface="楷体" panose="02010609060101010101" pitchFamily="49" charset="-122"/>
              </a:rPr>
              <a:t>作用，</a:t>
            </a:r>
            <a:r>
              <a:rPr lang="zh-CN" altLang="en-US" sz="1800" b="1" dirty="0" smtClean="0">
                <a:solidFill>
                  <a:srgbClr val="FF0000"/>
                </a:solidFill>
                <a:latin typeface="楷体" panose="02010609060101010101" pitchFamily="49" charset="-122"/>
                <a:ea typeface="楷体" panose="02010609060101010101" pitchFamily="49" charset="-122"/>
              </a:rPr>
              <a:t>因势而新，明确定位，肩负新时代使命</a:t>
            </a:r>
            <a:endParaRPr lang="en-US" altLang="zh-CN" sz="1800" b="1" dirty="0" smtClean="0">
              <a:solidFill>
                <a:srgbClr val="FF0000"/>
              </a:solidFill>
              <a:latin typeface="楷体" panose="02010609060101010101" pitchFamily="49" charset="-122"/>
              <a:ea typeface="楷体" panose="02010609060101010101" pitchFamily="49" charset="-122"/>
            </a:endParaRPr>
          </a:p>
          <a:p>
            <a:endParaRPr lang="en-US" altLang="zh-CN" sz="1800" b="1" dirty="0" smtClean="0">
              <a:latin typeface="楷体" panose="02010609060101010101" pitchFamily="49" charset="-122"/>
              <a:ea typeface="楷体" panose="02010609060101010101" pitchFamily="49" charset="-122"/>
            </a:endParaRPr>
          </a:p>
          <a:p>
            <a:r>
              <a:rPr lang="zh-CN" altLang="zh-CN" sz="1800" b="1" dirty="0" smtClean="0">
                <a:latin typeface="楷体" panose="02010609060101010101" pitchFamily="49" charset="-122"/>
                <a:ea typeface="楷体" panose="02010609060101010101" pitchFamily="49" charset="-122"/>
              </a:rPr>
              <a:t>以</a:t>
            </a:r>
            <a:r>
              <a:rPr lang="zh-CN" altLang="zh-CN" sz="1800" b="1" dirty="0">
                <a:solidFill>
                  <a:srgbClr val="FF0000"/>
                </a:solidFill>
                <a:latin typeface="楷体" panose="02010609060101010101" pitchFamily="49" charset="-122"/>
                <a:ea typeface="楷体" panose="02010609060101010101" pitchFamily="49" charset="-122"/>
              </a:rPr>
              <a:t>提升组织力</a:t>
            </a:r>
            <a:r>
              <a:rPr lang="zh-CN" altLang="zh-CN" sz="1800" b="1" dirty="0">
                <a:latin typeface="楷体" panose="02010609060101010101" pitchFamily="49" charset="-122"/>
                <a:ea typeface="楷体" panose="02010609060101010101" pitchFamily="49" charset="-122"/>
              </a:rPr>
              <a:t>为重点，突出政治</a:t>
            </a:r>
            <a:r>
              <a:rPr lang="zh-CN" altLang="zh-CN" sz="1800" b="1" dirty="0" smtClean="0">
                <a:latin typeface="楷体" panose="02010609060101010101" pitchFamily="49" charset="-122"/>
                <a:ea typeface="楷体" panose="02010609060101010101" pitchFamily="49" charset="-122"/>
              </a:rPr>
              <a:t>功能</a:t>
            </a:r>
            <a:endParaRPr lang="en-US" altLang="zh-CN" sz="1800" b="1" dirty="0" smtClean="0">
              <a:latin typeface="楷体" panose="02010609060101010101" pitchFamily="49" charset="-122"/>
              <a:ea typeface="楷体" panose="02010609060101010101" pitchFamily="49" charset="-122"/>
            </a:endParaRPr>
          </a:p>
          <a:p>
            <a:r>
              <a:rPr lang="zh-CN" altLang="zh-CN" sz="1800" b="1" dirty="0" smtClean="0">
                <a:latin typeface="楷体" panose="02010609060101010101" pitchFamily="49" charset="-122"/>
                <a:ea typeface="楷体" panose="02010609060101010101" pitchFamily="49" charset="-122"/>
              </a:rPr>
              <a:t>健全</a:t>
            </a:r>
            <a:r>
              <a:rPr lang="zh-CN" altLang="zh-CN" sz="1800" b="1" dirty="0">
                <a:latin typeface="楷体" panose="02010609060101010101" pitchFamily="49" charset="-122"/>
                <a:ea typeface="楷体" panose="02010609060101010101" pitchFamily="49" charset="-122"/>
              </a:rPr>
              <a:t>基层组织</a:t>
            </a:r>
            <a:r>
              <a:rPr lang="zh-CN" altLang="zh-CN" sz="1800" b="1" dirty="0" smtClean="0">
                <a:latin typeface="楷体" panose="02010609060101010101" pitchFamily="49" charset="-122"/>
                <a:ea typeface="楷体" panose="02010609060101010101" pitchFamily="49" charset="-122"/>
              </a:rPr>
              <a:t>，扩大</a:t>
            </a:r>
            <a:r>
              <a:rPr lang="zh-CN" altLang="zh-CN" sz="1800" b="1" dirty="0">
                <a:latin typeface="楷体" panose="02010609060101010101" pitchFamily="49" charset="-122"/>
                <a:ea typeface="楷体" panose="02010609060101010101" pitchFamily="49" charset="-122"/>
              </a:rPr>
              <a:t>基层党的组织</a:t>
            </a:r>
            <a:r>
              <a:rPr lang="zh-CN" altLang="zh-CN" sz="1800" b="1" dirty="0" smtClean="0">
                <a:latin typeface="楷体" panose="02010609060101010101" pitchFamily="49" charset="-122"/>
                <a:ea typeface="楷体" panose="02010609060101010101" pitchFamily="49" charset="-122"/>
              </a:rPr>
              <a:t>覆盖</a:t>
            </a:r>
            <a:endParaRPr lang="en-US" altLang="zh-CN" sz="1800" b="1" dirty="0" smtClean="0">
              <a:latin typeface="楷体" panose="02010609060101010101" pitchFamily="49" charset="-122"/>
              <a:ea typeface="楷体" panose="02010609060101010101" pitchFamily="49" charset="-122"/>
            </a:endParaRPr>
          </a:p>
          <a:p>
            <a:pPr marL="0" indent="0">
              <a:buNone/>
            </a:pPr>
            <a:r>
              <a:rPr lang="en-US" altLang="zh-CN" sz="1800" b="1" dirty="0">
                <a:latin typeface="楷体" panose="02010609060101010101" pitchFamily="49" charset="-122"/>
                <a:ea typeface="楷体" panose="02010609060101010101" pitchFamily="49" charset="-122"/>
              </a:rPr>
              <a:t> </a:t>
            </a:r>
            <a:r>
              <a:rPr lang="en-US" altLang="zh-CN" sz="1800" b="1" dirty="0" smtClean="0">
                <a:latin typeface="楷体" panose="02010609060101010101" pitchFamily="49" charset="-122"/>
                <a:ea typeface="楷体" panose="02010609060101010101" pitchFamily="49" charset="-122"/>
              </a:rPr>
              <a:t>  </a:t>
            </a:r>
            <a:r>
              <a:rPr lang="zh-CN" altLang="zh-CN" sz="1800" b="1" dirty="0" smtClean="0">
                <a:latin typeface="楷体" panose="02010609060101010101" pitchFamily="49" charset="-122"/>
                <a:ea typeface="楷体" panose="02010609060101010101" pitchFamily="49" charset="-122"/>
              </a:rPr>
              <a:t>和</a:t>
            </a:r>
            <a:r>
              <a:rPr lang="zh-CN" altLang="zh-CN" sz="1800" b="1" dirty="0">
                <a:latin typeface="楷体" panose="02010609060101010101" pitchFamily="49" charset="-122"/>
                <a:ea typeface="楷体" panose="02010609060101010101" pitchFamily="49" charset="-122"/>
              </a:rPr>
              <a:t>工作</a:t>
            </a:r>
            <a:r>
              <a:rPr lang="zh-CN" altLang="zh-CN" sz="1800" b="1" dirty="0" smtClean="0">
                <a:latin typeface="楷体" panose="02010609060101010101" pitchFamily="49" charset="-122"/>
                <a:ea typeface="楷体" panose="02010609060101010101" pitchFamily="49" charset="-122"/>
              </a:rPr>
              <a:t>覆盖</a:t>
            </a:r>
            <a:endParaRPr lang="en-US" altLang="zh-CN" sz="1800" b="1" dirty="0" smtClean="0">
              <a:latin typeface="楷体" panose="02010609060101010101" pitchFamily="49" charset="-122"/>
              <a:ea typeface="楷体" panose="02010609060101010101" pitchFamily="49" charset="-122"/>
            </a:endParaRPr>
          </a:p>
          <a:p>
            <a:r>
              <a:rPr lang="zh-CN" altLang="zh-CN" sz="1800" b="1" dirty="0" smtClean="0">
                <a:latin typeface="楷体" panose="02010609060101010101" pitchFamily="49" charset="-122"/>
                <a:ea typeface="楷体" panose="02010609060101010101" pitchFamily="49" charset="-122"/>
              </a:rPr>
              <a:t>探索</a:t>
            </a:r>
            <a:r>
              <a:rPr lang="zh-CN" altLang="zh-CN" sz="1800" b="1" dirty="0">
                <a:latin typeface="楷体" panose="02010609060101010101" pitchFamily="49" charset="-122"/>
                <a:ea typeface="楷体" panose="02010609060101010101" pitchFamily="49" charset="-122"/>
              </a:rPr>
              <a:t>加强新兴业态和互联网党建</a:t>
            </a:r>
            <a:r>
              <a:rPr lang="zh-CN" altLang="zh-CN" sz="1800" b="1" dirty="0" smtClean="0">
                <a:latin typeface="楷体" panose="02010609060101010101" pitchFamily="49" charset="-122"/>
                <a:ea typeface="楷体" panose="02010609060101010101" pitchFamily="49" charset="-122"/>
              </a:rPr>
              <a:t>工作</a:t>
            </a:r>
            <a:endParaRPr lang="en-US" altLang="zh-CN" sz="1800" b="1" dirty="0" smtClean="0">
              <a:latin typeface="楷体" panose="02010609060101010101" pitchFamily="49" charset="-122"/>
              <a:ea typeface="楷体" panose="02010609060101010101" pitchFamily="49" charset="-122"/>
            </a:endParaRPr>
          </a:p>
          <a:p>
            <a:r>
              <a:rPr lang="zh-CN" altLang="zh-CN" sz="1800" b="1" dirty="0" smtClean="0">
                <a:latin typeface="楷体" panose="02010609060101010101" pitchFamily="49" charset="-122"/>
                <a:ea typeface="楷体" panose="02010609060101010101" pitchFamily="49" charset="-122"/>
              </a:rPr>
              <a:t>加强</a:t>
            </a:r>
            <a:r>
              <a:rPr lang="zh-CN" altLang="zh-CN" sz="1800" b="1" dirty="0">
                <a:latin typeface="楷体" panose="02010609060101010101" pitchFamily="49" charset="-122"/>
                <a:ea typeface="楷体" panose="02010609060101010101" pitchFamily="49" charset="-122"/>
              </a:rPr>
              <a:t>支部标准化、规范化</a:t>
            </a:r>
            <a:r>
              <a:rPr lang="zh-CN" altLang="zh-CN" sz="1800" b="1" dirty="0" smtClean="0">
                <a:latin typeface="楷体" panose="02010609060101010101" pitchFamily="49" charset="-122"/>
                <a:ea typeface="楷体" panose="02010609060101010101" pitchFamily="49" charset="-122"/>
              </a:rPr>
              <a:t>建设</a:t>
            </a:r>
            <a:endParaRPr lang="en-US" altLang="zh-CN" sz="1800" b="1" dirty="0" smtClean="0">
              <a:latin typeface="楷体" panose="02010609060101010101" pitchFamily="49" charset="-122"/>
              <a:ea typeface="楷体" panose="02010609060101010101" pitchFamily="49" charset="-122"/>
            </a:endParaRPr>
          </a:p>
          <a:p>
            <a:r>
              <a:rPr lang="zh-CN" altLang="zh-CN" sz="1800" b="1" dirty="0" smtClean="0">
                <a:latin typeface="楷体" panose="02010609060101010101" pitchFamily="49" charset="-122"/>
                <a:ea typeface="楷体" panose="02010609060101010101" pitchFamily="49" charset="-122"/>
              </a:rPr>
              <a:t>严</a:t>
            </a:r>
            <a:r>
              <a:rPr lang="zh-CN" altLang="zh-CN" sz="1800" b="1" dirty="0">
                <a:latin typeface="楷体" panose="02010609060101010101" pitchFamily="49" charset="-122"/>
                <a:ea typeface="楷体" panose="02010609060101010101" pitchFamily="49" charset="-122"/>
              </a:rPr>
              <a:t>把发展党员入口关，把政治标准放在</a:t>
            </a:r>
            <a:r>
              <a:rPr lang="zh-CN" altLang="zh-CN" sz="1800" b="1" dirty="0" smtClean="0">
                <a:latin typeface="楷体" panose="02010609060101010101" pitchFamily="49" charset="-122"/>
                <a:ea typeface="楷体" panose="02010609060101010101" pitchFamily="49" charset="-122"/>
              </a:rPr>
              <a:t>首位</a:t>
            </a:r>
            <a:endParaRPr lang="en-US" altLang="zh-CN" sz="1800" b="1" dirty="0" smtClean="0">
              <a:latin typeface="楷体" panose="02010609060101010101" pitchFamily="49" charset="-122"/>
              <a:ea typeface="楷体" panose="02010609060101010101" pitchFamily="49" charset="-122"/>
            </a:endParaRPr>
          </a:p>
          <a:p>
            <a:r>
              <a:rPr lang="zh-CN" altLang="zh-CN" sz="1800" b="1" dirty="0" smtClean="0">
                <a:latin typeface="楷体" panose="02010609060101010101" pitchFamily="49" charset="-122"/>
                <a:ea typeface="楷体" panose="02010609060101010101" pitchFamily="49" charset="-122"/>
              </a:rPr>
              <a:t>严格</a:t>
            </a:r>
            <a:r>
              <a:rPr lang="zh-CN" altLang="zh-CN" sz="1800" b="1" dirty="0">
                <a:latin typeface="楷体" panose="02010609060101010101" pitchFamily="49" charset="-122"/>
                <a:ea typeface="楷体" panose="02010609060101010101" pitchFamily="49" charset="-122"/>
              </a:rPr>
              <a:t>党员教育管理，严格</a:t>
            </a:r>
            <a:r>
              <a:rPr lang="zh-CN" altLang="zh-CN" sz="1800" b="1" dirty="0" smtClean="0">
                <a:latin typeface="楷体" panose="02010609060101010101" pitchFamily="49" charset="-122"/>
                <a:ea typeface="楷体" panose="02010609060101010101" pitchFamily="49" charset="-122"/>
              </a:rPr>
              <a:t>组织生活</a:t>
            </a:r>
            <a:endParaRPr lang="zh-CN" altLang="zh-CN" sz="1800" dirty="0">
              <a:latin typeface="楷体" panose="02010609060101010101" pitchFamily="49" charset="-122"/>
              <a:ea typeface="楷体" panose="02010609060101010101" pitchFamily="49" charset="-122"/>
            </a:endParaRPr>
          </a:p>
          <a:p>
            <a:pPr>
              <a:lnSpc>
                <a:spcPct val="150000"/>
              </a:lnSpc>
            </a:pPr>
            <a:endParaRPr lang="zh-CN" altLang="en-US" sz="2600" b="1" dirty="0" smtClean="0"/>
          </a:p>
          <a:p>
            <a:pPr>
              <a:lnSpc>
                <a:spcPct val="150000"/>
              </a:lnSpc>
            </a:pPr>
            <a:endParaRPr lang="zh-CN" altLang="zh-CN" sz="2600" b="1" dirty="0"/>
          </a:p>
        </p:txBody>
      </p:sp>
      <p:sp>
        <p:nvSpPr>
          <p:cNvPr id="2" name="标题 1"/>
          <p:cNvSpPr>
            <a:spLocks noGrp="1"/>
          </p:cNvSpPr>
          <p:nvPr>
            <p:ph type="title"/>
          </p:nvPr>
        </p:nvSpPr>
        <p:spPr>
          <a:noFill/>
          <a:ln w="9525">
            <a:noFill/>
          </a:ln>
        </p:spPr>
        <p:txBody>
          <a:bodyPr anchor="b"/>
          <a:lstStyle/>
          <a:p>
            <a:r>
              <a:rPr lang="zh-CN" altLang="en-US" sz="3400" b="1" dirty="0" smtClean="0">
                <a:latin typeface="楷体" panose="02010609060101010101" pitchFamily="49" charset="-122"/>
                <a:ea typeface="楷体" panose="02010609060101010101" pitchFamily="49" charset="-122"/>
              </a:rPr>
              <a:t>三、“怎么干？”</a:t>
            </a:r>
            <a:r>
              <a:rPr lang="en-US" altLang="zh-CN" sz="3400" b="1" dirty="0" smtClean="0">
                <a:latin typeface="楷体" panose="02010609060101010101" pitchFamily="49" charset="-122"/>
                <a:ea typeface="楷体" panose="02010609060101010101" pitchFamily="49" charset="-122"/>
              </a:rPr>
              <a:t>——</a:t>
            </a:r>
            <a:r>
              <a:rPr lang="zh-CN" altLang="en-US" sz="3400" b="1" dirty="0" smtClean="0">
                <a:latin typeface="楷体" panose="02010609060101010101" pitchFamily="49" charset="-122"/>
                <a:ea typeface="楷体" panose="02010609060101010101" pitchFamily="49" charset="-122"/>
              </a:rPr>
              <a:t>新</a:t>
            </a:r>
            <a:r>
              <a:rPr lang="zh-CN" altLang="en-US" sz="3400" b="1" dirty="0">
                <a:latin typeface="楷体" panose="02010609060101010101" pitchFamily="49" charset="-122"/>
                <a:ea typeface="楷体" panose="02010609060101010101" pitchFamily="49" charset="-122"/>
              </a:rPr>
              <a:t>定位、新</a:t>
            </a:r>
            <a:r>
              <a:rPr lang="zh-CN" altLang="en-US" sz="3400" b="1" dirty="0" smtClean="0">
                <a:latin typeface="楷体" panose="02010609060101010101" pitchFamily="49" charset="-122"/>
                <a:ea typeface="楷体" panose="02010609060101010101" pitchFamily="49" charset="-122"/>
              </a:rPr>
              <a:t>使命</a:t>
            </a:r>
            <a:endParaRPr lang="zh-CN" altLang="zh-CN" sz="3400" b="1" dirty="0">
              <a:latin typeface="楷体" panose="02010609060101010101" pitchFamily="49" charset="-122"/>
              <a:ea typeface="楷体" panose="02010609060101010101" pitchFamily="49" charset="-122"/>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6139" y="2139702"/>
            <a:ext cx="2882325" cy="22894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28513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ln>
        </p:spPr>
        <p:txBody>
          <a:bodyPr anchor="b"/>
          <a:lstStyle/>
          <a:p>
            <a:r>
              <a:rPr lang="zh-CN" altLang="en-US" sz="3500" b="1" dirty="0">
                <a:latin typeface="楷体" panose="02010609060101010101" pitchFamily="49" charset="-122"/>
                <a:ea typeface="楷体" panose="02010609060101010101" pitchFamily="49" charset="-122"/>
              </a:rPr>
              <a:t>（一）融入中心工作</a:t>
            </a:r>
            <a:r>
              <a:rPr lang="zh-CN" altLang="en-US" sz="3500" b="1" dirty="0" smtClean="0">
                <a:latin typeface="楷体" panose="02010609060101010101" pitchFamily="49" charset="-122"/>
                <a:ea typeface="楷体" panose="02010609060101010101" pitchFamily="49" charset="-122"/>
              </a:rPr>
              <a:t>，当</a:t>
            </a:r>
            <a:r>
              <a:rPr lang="zh-CN" altLang="en-US" sz="3500" b="1" dirty="0">
                <a:latin typeface="楷体" panose="02010609060101010101" pitchFamily="49" charset="-122"/>
                <a:ea typeface="楷体" panose="02010609060101010101" pitchFamily="49" charset="-122"/>
              </a:rPr>
              <a:t>好“组织员” </a:t>
            </a:r>
            <a:endParaRPr lang="zh-CN" altLang="zh-CN" sz="3500" b="1" dirty="0">
              <a:latin typeface="楷体" panose="02010609060101010101" pitchFamily="49" charset="-122"/>
              <a:ea typeface="楷体" panose="02010609060101010101" pitchFamily="49" charset="-122"/>
            </a:endParaRPr>
          </a:p>
        </p:txBody>
      </p:sp>
      <p:sp>
        <p:nvSpPr>
          <p:cNvPr id="3" name="内容占位符 2"/>
          <p:cNvSpPr>
            <a:spLocks noGrp="1"/>
          </p:cNvSpPr>
          <p:nvPr>
            <p:ph idx="1"/>
          </p:nvPr>
        </p:nvSpPr>
        <p:spPr>
          <a:xfrm>
            <a:off x="323529" y="1995686"/>
            <a:ext cx="4392488" cy="2088232"/>
          </a:xfrm>
          <a:noFill/>
          <a:ln w="9525">
            <a:noFill/>
          </a:ln>
        </p:spPr>
        <p:txBody>
          <a:bodyPr/>
          <a:lstStyle/>
          <a:p>
            <a:r>
              <a:rPr lang="zh-CN" altLang="zh-CN" sz="2400" b="1" dirty="0"/>
              <a:t>突出</a:t>
            </a:r>
            <a:r>
              <a:rPr lang="zh-CN" altLang="zh-CN" sz="2400" b="1" dirty="0">
                <a:solidFill>
                  <a:srgbClr val="FF0000"/>
                </a:solidFill>
              </a:rPr>
              <a:t>政治领导。</a:t>
            </a:r>
            <a:endParaRPr lang="zh-CN" altLang="zh-CN" sz="2400" dirty="0">
              <a:solidFill>
                <a:srgbClr val="FF0000"/>
              </a:solidFill>
            </a:endParaRPr>
          </a:p>
          <a:p>
            <a:r>
              <a:rPr lang="zh-CN" altLang="zh-CN" sz="2400" b="1" dirty="0"/>
              <a:t>强化</a:t>
            </a:r>
            <a:r>
              <a:rPr lang="zh-CN" altLang="zh-CN" sz="2400" b="1" dirty="0">
                <a:solidFill>
                  <a:srgbClr val="FF0000"/>
                </a:solidFill>
              </a:rPr>
              <a:t>思想引领。</a:t>
            </a:r>
            <a:endParaRPr lang="zh-CN" altLang="zh-CN" sz="2400" dirty="0">
              <a:solidFill>
                <a:srgbClr val="FF0000"/>
              </a:solidFill>
            </a:endParaRPr>
          </a:p>
          <a:p>
            <a:r>
              <a:rPr lang="zh-CN" altLang="zh-CN" sz="2400" b="1" dirty="0"/>
              <a:t>融入</a:t>
            </a:r>
            <a:r>
              <a:rPr lang="zh-CN" altLang="zh-CN" sz="2400" b="1" dirty="0">
                <a:solidFill>
                  <a:srgbClr val="FF0000"/>
                </a:solidFill>
              </a:rPr>
              <a:t>中心工作。</a:t>
            </a:r>
            <a:endParaRPr lang="zh-CN" altLang="zh-CN" sz="2400" dirty="0">
              <a:solidFill>
                <a:srgbClr val="FF0000"/>
              </a:solidFill>
            </a:endParaRPr>
          </a:p>
          <a:p>
            <a:pPr>
              <a:lnSpc>
                <a:spcPct val="150000"/>
              </a:lnSpc>
            </a:pPr>
            <a:endParaRPr lang="en-US" altLang="zh-CN" sz="2200" b="1" dirty="0" smtClean="0"/>
          </a:p>
        </p:txBody>
      </p:sp>
      <p:pic>
        <p:nvPicPr>
          <p:cNvPr id="4" name="Picture 10" descr="C:\Users\Administrator\Desktop\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1563638"/>
            <a:ext cx="3888432" cy="2520280"/>
          </a:xfrm>
          <a:prstGeom prst="rect">
            <a:avLst/>
          </a:prstGeom>
          <a:noFill/>
          <a:effectLst>
            <a:glow rad="127000">
              <a:schemeClr val="bg1">
                <a:lumMod val="75000"/>
              </a:schemeClr>
            </a:glo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559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a:grpSpLocks/>
          </p:cNvGrpSpPr>
          <p:nvPr/>
        </p:nvGrpSpPr>
        <p:grpSpPr bwMode="auto">
          <a:xfrm>
            <a:off x="3563888" y="2330886"/>
            <a:ext cx="5400600" cy="2817912"/>
            <a:chOff x="1945" y="1111"/>
            <a:chExt cx="1573" cy="1251"/>
          </a:xfrm>
          <a:gradFill>
            <a:gsLst>
              <a:gs pos="0">
                <a:srgbClr val="FBEAC7"/>
              </a:gs>
              <a:gs pos="17999">
                <a:srgbClr val="FEE7F2"/>
              </a:gs>
              <a:gs pos="36000">
                <a:srgbClr val="FAC77D"/>
              </a:gs>
              <a:gs pos="61000">
                <a:srgbClr val="FBA97D"/>
              </a:gs>
              <a:gs pos="82001">
                <a:srgbClr val="FBD49C"/>
              </a:gs>
              <a:gs pos="100000">
                <a:srgbClr val="FEE7F2"/>
              </a:gs>
            </a:gsLst>
            <a:lin ang="5400000" scaled="0"/>
          </a:gradFill>
        </p:grpSpPr>
        <p:sp>
          <p:nvSpPr>
            <p:cNvPr id="5" name="AutoShape 11"/>
            <p:cNvSpPr>
              <a:spLocks noChangeArrowheads="1"/>
            </p:cNvSpPr>
            <p:nvPr/>
          </p:nvSpPr>
          <p:spPr bwMode="gray">
            <a:xfrm>
              <a:off x="1945" y="1111"/>
              <a:ext cx="1573" cy="1251"/>
            </a:xfrm>
            <a:prstGeom prst="diamond">
              <a:avLst/>
            </a:prstGeom>
            <a:grpFill/>
            <a:ln w="9525">
              <a:miter lim="800000"/>
              <a:headEnd/>
              <a:tailEnd/>
            </a:ln>
            <a:effectLst/>
            <a:scene3d>
              <a:camera prst="legacyObliqueBottom">
                <a:rot lat="20099996" lon="0" rev="0"/>
              </a:camera>
              <a:lightRig rig="legacyFlat2" dir="t"/>
            </a:scene3d>
            <a:sp3d extrusionH="163500" prstMaterial="legacyPlastic">
              <a:bevelT w="13500" h="13500" prst="angle"/>
              <a:bevelB w="13500" h="13500" prst="angle"/>
              <a:extrusionClr>
                <a:srgbClr val="FF0517"/>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000000"/>
                </a:solidFill>
                <a:effectLst/>
                <a:uLnTx/>
                <a:uFillTx/>
                <a:latin typeface="Arial" charset="0"/>
                <a:cs typeface="Arial" charset="0"/>
              </a:endParaRPr>
            </a:p>
          </p:txBody>
        </p:sp>
        <p:sp>
          <p:nvSpPr>
            <p:cNvPr id="6" name="Line 12"/>
            <p:cNvSpPr>
              <a:spLocks noChangeShapeType="1"/>
            </p:cNvSpPr>
            <p:nvPr/>
          </p:nvSpPr>
          <p:spPr bwMode="gray">
            <a:xfrm>
              <a:off x="2144" y="1736"/>
              <a:ext cx="787" cy="433"/>
            </a:xfrm>
            <a:prstGeom prst="line">
              <a:avLst/>
            </a:prstGeom>
            <a:grpFill/>
            <a:ln w="6350">
              <a:solidFill>
                <a:srgbClr val="FFFFFF">
                  <a:alpha val="30196"/>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charset="0"/>
                <a:ea typeface="宋体" charset="-122"/>
              </a:endParaRPr>
            </a:p>
          </p:txBody>
        </p:sp>
      </p:grpSp>
      <p:sp>
        <p:nvSpPr>
          <p:cNvPr id="2" name="标题 1"/>
          <p:cNvSpPr>
            <a:spLocks noGrp="1"/>
          </p:cNvSpPr>
          <p:nvPr>
            <p:ph type="title"/>
          </p:nvPr>
        </p:nvSpPr>
        <p:spPr/>
        <p:txBody>
          <a:bodyPr/>
          <a:lstStyle/>
          <a:p>
            <a:r>
              <a:rPr lang="zh-CN" altLang="zh-CN" sz="3800" b="1" dirty="0" smtClean="0"/>
              <a:t>主要</a:t>
            </a:r>
            <a:r>
              <a:rPr lang="zh-CN" altLang="en-US" sz="3800" b="1" dirty="0" smtClean="0"/>
              <a:t>围绕三个问题：</a:t>
            </a:r>
            <a:endParaRPr lang="zh-CN" altLang="en-US" sz="3800" dirty="0"/>
          </a:p>
        </p:txBody>
      </p:sp>
      <p:grpSp>
        <p:nvGrpSpPr>
          <p:cNvPr id="8" name="组合 7"/>
          <p:cNvGrpSpPr/>
          <p:nvPr/>
        </p:nvGrpSpPr>
        <p:grpSpPr>
          <a:xfrm>
            <a:off x="827584" y="1562793"/>
            <a:ext cx="7807326" cy="3087408"/>
            <a:chOff x="1043608" y="1157511"/>
            <a:chExt cx="7807326" cy="3087408"/>
          </a:xfrm>
        </p:grpSpPr>
        <p:grpSp>
          <p:nvGrpSpPr>
            <p:cNvPr id="9" name="组合 8"/>
            <p:cNvGrpSpPr/>
            <p:nvPr/>
          </p:nvGrpSpPr>
          <p:grpSpPr>
            <a:xfrm>
              <a:off x="1103459" y="2231651"/>
              <a:ext cx="7572376" cy="892552"/>
              <a:chOff x="1103459" y="2231651"/>
              <a:chExt cx="7572376" cy="892552"/>
            </a:xfrm>
          </p:grpSpPr>
          <p:grpSp>
            <p:nvGrpSpPr>
              <p:cNvPr id="40" name="Group 4"/>
              <p:cNvGrpSpPr>
                <a:grpSpLocks/>
              </p:cNvGrpSpPr>
              <p:nvPr/>
            </p:nvGrpSpPr>
            <p:grpSpPr bwMode="auto">
              <a:xfrm>
                <a:off x="1103459" y="2429139"/>
                <a:ext cx="609600" cy="548879"/>
                <a:chOff x="816" y="1846"/>
                <a:chExt cx="384" cy="461"/>
              </a:xfrm>
            </p:grpSpPr>
            <p:sp>
              <p:nvSpPr>
                <p:cNvPr id="44" name="Oval 5"/>
                <p:cNvSpPr>
                  <a:spLocks noChangeArrowheads="1"/>
                </p:cNvSpPr>
                <p:nvPr/>
              </p:nvSpPr>
              <p:spPr bwMode="gray">
                <a:xfrm>
                  <a:off x="816" y="1846"/>
                  <a:ext cx="164" cy="436"/>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45" name="Oval 6"/>
                <p:cNvSpPr>
                  <a:spLocks noChangeArrowheads="1"/>
                </p:cNvSpPr>
                <p:nvPr/>
              </p:nvSpPr>
              <p:spPr bwMode="gray">
                <a:xfrm>
                  <a:off x="816" y="1846"/>
                  <a:ext cx="164" cy="436"/>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46" name="Oval 7"/>
                <p:cNvSpPr>
                  <a:spLocks noChangeArrowheads="1"/>
                </p:cNvSpPr>
                <p:nvPr/>
              </p:nvSpPr>
              <p:spPr bwMode="gray">
                <a:xfrm>
                  <a:off x="841" y="1846"/>
                  <a:ext cx="334" cy="436"/>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47" name="Oval 8"/>
                <p:cNvSpPr>
                  <a:spLocks noChangeArrowheads="1"/>
                </p:cNvSpPr>
                <p:nvPr/>
              </p:nvSpPr>
              <p:spPr bwMode="gray">
                <a:xfrm>
                  <a:off x="866" y="1871"/>
                  <a:ext cx="334" cy="436"/>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48" name="Oval 9"/>
                <p:cNvSpPr>
                  <a:spLocks noChangeArrowheads="1"/>
                </p:cNvSpPr>
                <p:nvPr/>
              </p:nvSpPr>
              <p:spPr bwMode="gray">
                <a:xfrm>
                  <a:off x="859" y="1846"/>
                  <a:ext cx="300" cy="436"/>
                </a:xfrm>
                <a:prstGeom prst="ellipse">
                  <a:avLst/>
                </a:prstGeom>
                <a:solidFill>
                  <a:srgbClr val="333333"/>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49" name="Oval 10"/>
                <p:cNvSpPr>
                  <a:spLocks noChangeArrowheads="1"/>
                </p:cNvSpPr>
                <p:nvPr/>
              </p:nvSpPr>
              <p:spPr bwMode="gray">
                <a:xfrm>
                  <a:off x="864" y="1919"/>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zh-CN" altLang="en-US"/>
                </a:p>
              </p:txBody>
            </p:sp>
            <p:sp>
              <p:nvSpPr>
                <p:cNvPr id="50" name="Oval 11"/>
                <p:cNvSpPr>
                  <a:spLocks noChangeArrowheads="1"/>
                </p:cNvSpPr>
                <p:nvPr/>
              </p:nvSpPr>
              <p:spPr bwMode="gray">
                <a:xfrm>
                  <a:off x="868" y="1921"/>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zh-CN" altLang="en-US"/>
                </a:p>
              </p:txBody>
            </p:sp>
            <p:sp>
              <p:nvSpPr>
                <p:cNvPr id="51" name="Oval 12"/>
                <p:cNvSpPr>
                  <a:spLocks noChangeArrowheads="1"/>
                </p:cNvSpPr>
                <p:nvPr/>
              </p:nvSpPr>
              <p:spPr bwMode="gray">
                <a:xfrm>
                  <a:off x="871" y="1923"/>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zh-CN" altLang="en-US"/>
                </a:p>
              </p:txBody>
            </p:sp>
            <p:sp>
              <p:nvSpPr>
                <p:cNvPr id="52" name="Oval 13"/>
                <p:cNvSpPr>
                  <a:spLocks noChangeArrowheads="1"/>
                </p:cNvSpPr>
                <p:nvPr/>
              </p:nvSpPr>
              <p:spPr bwMode="gray">
                <a:xfrm>
                  <a:off x="886" y="1931"/>
                  <a:ext cx="240" cy="215"/>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zh-CN" altLang="en-US"/>
                </a:p>
              </p:txBody>
            </p:sp>
          </p:grpSp>
          <p:sp>
            <p:nvSpPr>
              <p:cNvPr id="41" name="Line 14"/>
              <p:cNvSpPr>
                <a:spLocks noChangeShapeType="1"/>
              </p:cNvSpPr>
              <p:nvPr/>
            </p:nvSpPr>
            <p:spPr bwMode="auto">
              <a:xfrm>
                <a:off x="1613047" y="3059137"/>
                <a:ext cx="7062788"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2" name="Text Box 15"/>
              <p:cNvSpPr txBox="1">
                <a:spLocks noChangeArrowheads="1"/>
              </p:cNvSpPr>
              <p:nvPr/>
            </p:nvSpPr>
            <p:spPr bwMode="auto">
              <a:xfrm>
                <a:off x="1767034" y="2231651"/>
                <a:ext cx="6834188"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nSpc>
                    <a:spcPct val="130000"/>
                  </a:lnSpc>
                </a:pPr>
                <a:r>
                  <a:rPr lang="zh-CN" altLang="en-US" sz="2000" b="1" dirty="0" smtClean="0">
                    <a:solidFill>
                      <a:srgbClr val="FF0000"/>
                    </a:solidFill>
                    <a:latin typeface="黑体" panose="02010609060101010101" pitchFamily="49" charset="-122"/>
                    <a:ea typeface="黑体" panose="02010609060101010101" pitchFamily="49" charset="-122"/>
                  </a:rPr>
                  <a:t>“干什么？”</a:t>
                </a:r>
                <a:endParaRPr lang="en-US" altLang="zh-CN" sz="2000" b="1" dirty="0">
                  <a:solidFill>
                    <a:srgbClr val="FF0000"/>
                  </a:solidFill>
                  <a:latin typeface="黑体" panose="02010609060101010101" pitchFamily="49" charset="-122"/>
                  <a:ea typeface="黑体" panose="02010609060101010101" pitchFamily="49" charset="-122"/>
                </a:endParaRPr>
              </a:p>
              <a:p>
                <a:pPr>
                  <a:lnSpc>
                    <a:spcPct val="130000"/>
                  </a:lnSpc>
                </a:pPr>
                <a:r>
                  <a:rPr lang="en-US" altLang="zh-CN" sz="2000" b="1" dirty="0" smtClean="0"/>
                  <a:t>——</a:t>
                </a:r>
                <a:r>
                  <a:rPr lang="zh-CN" altLang="en-US" sz="2000" b="1" dirty="0" smtClean="0"/>
                  <a:t>新时代</a:t>
                </a:r>
                <a:r>
                  <a:rPr lang="zh-CN" altLang="en-US" sz="2000" b="1" dirty="0"/>
                  <a:t>、新境界：加强和创新高校教职工党支部</a:t>
                </a:r>
                <a:r>
                  <a:rPr lang="zh-CN" altLang="en-US" sz="2000" b="1" dirty="0" smtClean="0"/>
                  <a:t>建设</a:t>
                </a:r>
                <a:endParaRPr lang="en-US" altLang="zh-CN" sz="2000" b="1" dirty="0"/>
              </a:p>
            </p:txBody>
          </p:sp>
          <p:sp>
            <p:nvSpPr>
              <p:cNvPr id="43" name="Text Box 16"/>
              <p:cNvSpPr txBox="1">
                <a:spLocks noChangeArrowheads="1"/>
              </p:cNvSpPr>
              <p:nvPr/>
            </p:nvSpPr>
            <p:spPr bwMode="gray">
              <a:xfrm>
                <a:off x="1232047" y="2429139"/>
                <a:ext cx="352425" cy="4619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altLang="zh-CN" sz="2400" dirty="0">
                    <a:solidFill>
                      <a:srgbClr val="000000"/>
                    </a:solidFill>
                    <a:ea typeface="宋体" charset="-122"/>
                  </a:rPr>
                  <a:t>2</a:t>
                </a:r>
              </a:p>
            </p:txBody>
          </p:sp>
        </p:grpSp>
        <p:sp>
          <p:nvSpPr>
            <p:cNvPr id="10" name="Line 32"/>
            <p:cNvSpPr>
              <a:spLocks noChangeShapeType="1"/>
            </p:cNvSpPr>
            <p:nvPr/>
          </p:nvSpPr>
          <p:spPr bwMode="auto">
            <a:xfrm>
              <a:off x="1691308" y="2067694"/>
              <a:ext cx="6985148" cy="1191"/>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1" name="Text Box 33"/>
            <p:cNvSpPr txBox="1">
              <a:spLocks noChangeArrowheads="1"/>
            </p:cNvSpPr>
            <p:nvPr/>
          </p:nvSpPr>
          <p:spPr bwMode="auto">
            <a:xfrm>
              <a:off x="1691308" y="1157511"/>
              <a:ext cx="7159626"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nSpc>
                  <a:spcPct val="130000"/>
                </a:lnSpc>
              </a:pPr>
              <a:r>
                <a:rPr lang="zh-CN" altLang="en-US" sz="2000" b="1" dirty="0" smtClean="0">
                  <a:solidFill>
                    <a:srgbClr val="FF0000"/>
                  </a:solidFill>
                  <a:latin typeface="黑体" panose="02010609060101010101" pitchFamily="49" charset="-122"/>
                  <a:ea typeface="黑体" panose="02010609060101010101" pitchFamily="49" charset="-122"/>
                </a:rPr>
                <a:t>“</a:t>
              </a:r>
              <a:r>
                <a:rPr lang="zh-CN" altLang="en-US" sz="2000" b="1" dirty="0">
                  <a:solidFill>
                    <a:srgbClr val="FF0000"/>
                  </a:solidFill>
                  <a:latin typeface="黑体" panose="02010609060101010101" pitchFamily="49" charset="-122"/>
                  <a:ea typeface="黑体" panose="02010609060101010101" pitchFamily="49" charset="-122"/>
                </a:rPr>
                <a:t>我是谁？</a:t>
              </a:r>
              <a:r>
                <a:rPr lang="zh-CN" altLang="en-US" sz="2000" b="1" dirty="0" smtClean="0">
                  <a:solidFill>
                    <a:srgbClr val="FF0000"/>
                  </a:solidFill>
                  <a:latin typeface="黑体" panose="02010609060101010101" pitchFamily="49" charset="-122"/>
                  <a:ea typeface="黑体" panose="02010609060101010101" pitchFamily="49" charset="-122"/>
                </a:rPr>
                <a:t>”</a:t>
              </a:r>
              <a:endParaRPr lang="en-US" altLang="zh-CN" sz="2000" b="1" dirty="0" smtClean="0">
                <a:solidFill>
                  <a:srgbClr val="FF0000"/>
                </a:solidFill>
                <a:latin typeface="黑体" panose="02010609060101010101" pitchFamily="49" charset="-122"/>
                <a:ea typeface="黑体" panose="02010609060101010101" pitchFamily="49" charset="-122"/>
              </a:endParaRPr>
            </a:p>
            <a:p>
              <a:pPr>
                <a:lnSpc>
                  <a:spcPct val="130000"/>
                </a:lnSpc>
              </a:pPr>
              <a:r>
                <a:rPr lang="en-US" altLang="zh-CN" sz="2000" b="1" dirty="0"/>
                <a:t>——</a:t>
              </a:r>
              <a:r>
                <a:rPr lang="zh-CN" altLang="en-US" sz="2000" b="1" dirty="0" smtClean="0"/>
                <a:t>新</a:t>
              </a:r>
              <a:r>
                <a:rPr lang="zh-CN" altLang="en-US" sz="2000" b="1" dirty="0"/>
                <a:t>要求、新部署：充分发挥高校教职工党支部的主体</a:t>
              </a:r>
              <a:r>
                <a:rPr lang="zh-CN" altLang="en-US" sz="2000" b="1" dirty="0" smtClean="0"/>
                <a:t>作用</a:t>
              </a:r>
              <a:endParaRPr lang="en-US" altLang="zh-CN" sz="2000" b="1" dirty="0"/>
            </a:p>
          </p:txBody>
        </p:sp>
        <p:grpSp>
          <p:nvGrpSpPr>
            <p:cNvPr id="12" name="Group 34"/>
            <p:cNvGrpSpPr>
              <a:grpSpLocks/>
            </p:cNvGrpSpPr>
            <p:nvPr/>
          </p:nvGrpSpPr>
          <p:grpSpPr bwMode="auto">
            <a:xfrm>
              <a:off x="1043608" y="1347614"/>
              <a:ext cx="568325" cy="572692"/>
              <a:chOff x="1248" y="1155"/>
              <a:chExt cx="358" cy="481"/>
            </a:xfrm>
          </p:grpSpPr>
          <p:grpSp>
            <p:nvGrpSpPr>
              <p:cNvPr id="28" name="Group 35"/>
              <p:cNvGrpSpPr>
                <a:grpSpLocks/>
              </p:cNvGrpSpPr>
              <p:nvPr/>
            </p:nvGrpSpPr>
            <p:grpSpPr bwMode="auto">
              <a:xfrm>
                <a:off x="1248" y="1155"/>
                <a:ext cx="358" cy="481"/>
                <a:chOff x="2016" y="867"/>
                <a:chExt cx="358" cy="481"/>
              </a:xfrm>
            </p:grpSpPr>
            <p:sp>
              <p:nvSpPr>
                <p:cNvPr id="30" name="Text Box 36"/>
                <p:cNvSpPr txBox="1">
                  <a:spLocks noChangeArrowheads="1"/>
                </p:cNvSpPr>
                <p:nvPr/>
              </p:nvSpPr>
              <p:spPr bwMode="gray">
                <a:xfrm>
                  <a:off x="2094" y="960"/>
                  <a:ext cx="222" cy="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altLang="zh-CN" sz="2400">
                      <a:solidFill>
                        <a:srgbClr val="000000"/>
                      </a:solidFill>
                      <a:ea typeface="宋体" charset="-122"/>
                    </a:rPr>
                    <a:t>3</a:t>
                  </a:r>
                </a:p>
              </p:txBody>
            </p:sp>
            <p:sp>
              <p:nvSpPr>
                <p:cNvPr id="31" name="Oval 37"/>
                <p:cNvSpPr>
                  <a:spLocks noChangeArrowheads="1"/>
                </p:cNvSpPr>
                <p:nvPr/>
              </p:nvSpPr>
              <p:spPr bwMode="gray">
                <a:xfrm>
                  <a:off x="2016" y="886"/>
                  <a:ext cx="164" cy="436"/>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32" name="Oval 38"/>
                <p:cNvSpPr>
                  <a:spLocks noChangeArrowheads="1"/>
                </p:cNvSpPr>
                <p:nvPr/>
              </p:nvSpPr>
              <p:spPr bwMode="gray">
                <a:xfrm>
                  <a:off x="2016" y="886"/>
                  <a:ext cx="164" cy="436"/>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33" name="Oval 39"/>
                <p:cNvSpPr>
                  <a:spLocks noChangeArrowheads="1"/>
                </p:cNvSpPr>
                <p:nvPr/>
              </p:nvSpPr>
              <p:spPr bwMode="gray">
                <a:xfrm>
                  <a:off x="2034" y="867"/>
                  <a:ext cx="334" cy="43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34" name="Oval 40"/>
                <p:cNvSpPr>
                  <a:spLocks noChangeArrowheads="1"/>
                </p:cNvSpPr>
                <p:nvPr/>
              </p:nvSpPr>
              <p:spPr bwMode="gray">
                <a:xfrm>
                  <a:off x="2040" y="885"/>
                  <a:ext cx="334" cy="436"/>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35" name="Oval 41"/>
                <p:cNvSpPr>
                  <a:spLocks noChangeArrowheads="1"/>
                </p:cNvSpPr>
                <p:nvPr/>
              </p:nvSpPr>
              <p:spPr bwMode="gray">
                <a:xfrm>
                  <a:off x="2052" y="880"/>
                  <a:ext cx="300" cy="436"/>
                </a:xfrm>
                <a:prstGeom prst="ellipse">
                  <a:avLst/>
                </a:prstGeom>
                <a:solidFill>
                  <a:srgbClr val="333333"/>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36" name="Oval 42"/>
                <p:cNvSpPr>
                  <a:spLocks noChangeArrowheads="1"/>
                </p:cNvSpPr>
                <p:nvPr/>
              </p:nvSpPr>
              <p:spPr bwMode="gray">
                <a:xfrm>
                  <a:off x="2064" y="959"/>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zh-CN" altLang="en-US"/>
                </a:p>
              </p:txBody>
            </p:sp>
            <p:sp>
              <p:nvSpPr>
                <p:cNvPr id="37" name="Oval 43"/>
                <p:cNvSpPr>
                  <a:spLocks noChangeArrowheads="1"/>
                </p:cNvSpPr>
                <p:nvPr/>
              </p:nvSpPr>
              <p:spPr bwMode="gray">
                <a:xfrm>
                  <a:off x="2068" y="961"/>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zh-CN" altLang="en-US"/>
                </a:p>
              </p:txBody>
            </p:sp>
            <p:sp>
              <p:nvSpPr>
                <p:cNvPr id="38" name="Oval 44"/>
                <p:cNvSpPr>
                  <a:spLocks noChangeArrowheads="1"/>
                </p:cNvSpPr>
                <p:nvPr/>
              </p:nvSpPr>
              <p:spPr bwMode="gray">
                <a:xfrm>
                  <a:off x="2071" y="963"/>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zh-CN" altLang="en-US"/>
                </a:p>
              </p:txBody>
            </p:sp>
            <p:sp>
              <p:nvSpPr>
                <p:cNvPr id="39" name="Oval 45"/>
                <p:cNvSpPr>
                  <a:spLocks noChangeArrowheads="1"/>
                </p:cNvSpPr>
                <p:nvPr/>
              </p:nvSpPr>
              <p:spPr bwMode="gray">
                <a:xfrm>
                  <a:off x="2086" y="971"/>
                  <a:ext cx="240" cy="215"/>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zh-CN" altLang="en-US"/>
                </a:p>
              </p:txBody>
            </p:sp>
          </p:grpSp>
          <p:sp>
            <p:nvSpPr>
              <p:cNvPr id="29" name="Text Box 46"/>
              <p:cNvSpPr txBox="1">
                <a:spLocks noChangeArrowheads="1"/>
              </p:cNvSpPr>
              <p:nvPr/>
            </p:nvSpPr>
            <p:spPr bwMode="gray">
              <a:xfrm>
                <a:off x="1326" y="1215"/>
                <a:ext cx="222" cy="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altLang="zh-CN" sz="2400" dirty="0">
                    <a:solidFill>
                      <a:srgbClr val="000000"/>
                    </a:solidFill>
                    <a:ea typeface="宋体" charset="-122"/>
                  </a:rPr>
                  <a:t>1</a:t>
                </a:r>
              </a:p>
            </p:txBody>
          </p:sp>
        </p:grpSp>
        <p:sp>
          <p:nvSpPr>
            <p:cNvPr id="13" name="Line 48"/>
            <p:cNvSpPr>
              <a:spLocks noChangeShapeType="1"/>
            </p:cNvSpPr>
            <p:nvPr/>
          </p:nvSpPr>
          <p:spPr bwMode="auto">
            <a:xfrm>
              <a:off x="1653207" y="3830936"/>
              <a:ext cx="7022627" cy="11907"/>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4" name="Text Box 49"/>
            <p:cNvSpPr txBox="1">
              <a:spLocks noChangeArrowheads="1"/>
            </p:cNvSpPr>
            <p:nvPr/>
          </p:nvSpPr>
          <p:spPr bwMode="auto">
            <a:xfrm>
              <a:off x="1841646" y="3352367"/>
              <a:ext cx="6834188"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zh-CN"/>
              </a:defPPr>
              <a:lvl1pPr>
                <a:lnSpc>
                  <a:spcPct val="130000"/>
                </a:lnSpc>
                <a:defRPr sz="2000" b="1"/>
              </a:lvl1pPr>
            </a:lstStyle>
            <a:p>
              <a:r>
                <a:rPr lang="zh-CN" altLang="en-US" dirty="0" smtClean="0">
                  <a:solidFill>
                    <a:srgbClr val="FF0000"/>
                  </a:solidFill>
                  <a:latin typeface="黑体" panose="02010609060101010101" pitchFamily="49" charset="-122"/>
                  <a:ea typeface="黑体" panose="02010609060101010101" pitchFamily="49" charset="-122"/>
                </a:rPr>
                <a:t>“怎么干？”</a:t>
              </a:r>
              <a:endParaRPr lang="en-US" altLang="zh-CN" dirty="0">
                <a:solidFill>
                  <a:srgbClr val="FF0000"/>
                </a:solidFill>
                <a:latin typeface="黑体" panose="02010609060101010101" pitchFamily="49" charset="-122"/>
                <a:ea typeface="黑体" panose="02010609060101010101" pitchFamily="49" charset="-122"/>
              </a:endParaRPr>
            </a:p>
            <a:p>
              <a:r>
                <a:rPr lang="en-US" altLang="zh-CN" dirty="0" smtClean="0"/>
                <a:t>——</a:t>
              </a:r>
              <a:r>
                <a:rPr lang="zh-CN" altLang="en-US" dirty="0" smtClean="0"/>
                <a:t>新</a:t>
              </a:r>
              <a:r>
                <a:rPr lang="zh-CN" altLang="en-US" dirty="0"/>
                <a:t>定位、新使命</a:t>
              </a:r>
              <a:r>
                <a:rPr lang="zh-CN" altLang="en-US" dirty="0" smtClean="0"/>
                <a:t>：牢记使命</a:t>
              </a:r>
              <a:r>
                <a:rPr lang="zh-CN" altLang="en-US" dirty="0"/>
                <a:t>、勇于</a:t>
              </a:r>
              <a:r>
                <a:rPr lang="zh-CN" altLang="en-US" dirty="0" smtClean="0"/>
                <a:t>担当</a:t>
              </a:r>
              <a:endParaRPr lang="en-US" altLang="zh-CN" dirty="0"/>
            </a:p>
          </p:txBody>
        </p:sp>
        <p:grpSp>
          <p:nvGrpSpPr>
            <p:cNvPr id="15" name="Group 50"/>
            <p:cNvGrpSpPr>
              <a:grpSpLocks/>
            </p:cNvGrpSpPr>
            <p:nvPr/>
          </p:nvGrpSpPr>
          <p:grpSpPr bwMode="auto">
            <a:xfrm>
              <a:off x="1119808" y="3393976"/>
              <a:ext cx="568325" cy="572692"/>
              <a:chOff x="1248" y="1155"/>
              <a:chExt cx="358" cy="481"/>
            </a:xfrm>
          </p:grpSpPr>
          <p:grpSp>
            <p:nvGrpSpPr>
              <p:cNvPr id="16" name="Group 51"/>
              <p:cNvGrpSpPr>
                <a:grpSpLocks/>
              </p:cNvGrpSpPr>
              <p:nvPr/>
            </p:nvGrpSpPr>
            <p:grpSpPr bwMode="auto">
              <a:xfrm>
                <a:off x="1248" y="1155"/>
                <a:ext cx="358" cy="481"/>
                <a:chOff x="2016" y="867"/>
                <a:chExt cx="358" cy="481"/>
              </a:xfrm>
            </p:grpSpPr>
            <p:sp>
              <p:nvSpPr>
                <p:cNvPr id="18" name="Text Box 52"/>
                <p:cNvSpPr txBox="1">
                  <a:spLocks noChangeArrowheads="1"/>
                </p:cNvSpPr>
                <p:nvPr/>
              </p:nvSpPr>
              <p:spPr bwMode="gray">
                <a:xfrm>
                  <a:off x="2094" y="960"/>
                  <a:ext cx="222" cy="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altLang="zh-CN" sz="2400">
                      <a:solidFill>
                        <a:srgbClr val="000000"/>
                      </a:solidFill>
                      <a:ea typeface="宋体" charset="-122"/>
                    </a:rPr>
                    <a:t>3</a:t>
                  </a:r>
                </a:p>
              </p:txBody>
            </p:sp>
            <p:sp>
              <p:nvSpPr>
                <p:cNvPr id="19" name="Oval 53"/>
                <p:cNvSpPr>
                  <a:spLocks noChangeArrowheads="1"/>
                </p:cNvSpPr>
                <p:nvPr/>
              </p:nvSpPr>
              <p:spPr bwMode="gray">
                <a:xfrm>
                  <a:off x="2016" y="886"/>
                  <a:ext cx="164" cy="436"/>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20" name="Oval 54"/>
                <p:cNvSpPr>
                  <a:spLocks noChangeArrowheads="1"/>
                </p:cNvSpPr>
                <p:nvPr/>
              </p:nvSpPr>
              <p:spPr bwMode="gray">
                <a:xfrm>
                  <a:off x="2016" y="886"/>
                  <a:ext cx="164" cy="436"/>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21" name="Oval 55"/>
                <p:cNvSpPr>
                  <a:spLocks noChangeArrowheads="1"/>
                </p:cNvSpPr>
                <p:nvPr/>
              </p:nvSpPr>
              <p:spPr bwMode="gray">
                <a:xfrm>
                  <a:off x="2034" y="867"/>
                  <a:ext cx="334" cy="43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22" name="Oval 56"/>
                <p:cNvSpPr>
                  <a:spLocks noChangeArrowheads="1"/>
                </p:cNvSpPr>
                <p:nvPr/>
              </p:nvSpPr>
              <p:spPr bwMode="gray">
                <a:xfrm>
                  <a:off x="2040" y="885"/>
                  <a:ext cx="334" cy="436"/>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23" name="Oval 57"/>
                <p:cNvSpPr>
                  <a:spLocks noChangeArrowheads="1"/>
                </p:cNvSpPr>
                <p:nvPr/>
              </p:nvSpPr>
              <p:spPr bwMode="gray">
                <a:xfrm>
                  <a:off x="2052" y="880"/>
                  <a:ext cx="300" cy="436"/>
                </a:xfrm>
                <a:prstGeom prst="ellipse">
                  <a:avLst/>
                </a:prstGeom>
                <a:solidFill>
                  <a:srgbClr val="333333"/>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24" name="Oval 58"/>
                <p:cNvSpPr>
                  <a:spLocks noChangeArrowheads="1"/>
                </p:cNvSpPr>
                <p:nvPr/>
              </p:nvSpPr>
              <p:spPr bwMode="gray">
                <a:xfrm>
                  <a:off x="2064" y="959"/>
                  <a:ext cx="291" cy="291"/>
                </a:xfrm>
                <a:prstGeom prst="ellipse">
                  <a:avLst/>
                </a:prstGeom>
                <a:gradFill rotWithShape="1">
                  <a:gsLst>
                    <a:gs pos="0">
                      <a:srgbClr val="C0C0C0">
                        <a:gamma/>
                        <a:shade val="46275"/>
                        <a:invGamma/>
                      </a:srgbClr>
                    </a:gs>
                    <a:gs pos="100000">
                      <a:srgbClr val="C0C0C0"/>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zh-CN" altLang="en-US"/>
                </a:p>
              </p:txBody>
            </p:sp>
            <p:sp>
              <p:nvSpPr>
                <p:cNvPr id="25" name="Oval 59"/>
                <p:cNvSpPr>
                  <a:spLocks noChangeArrowheads="1"/>
                </p:cNvSpPr>
                <p:nvPr/>
              </p:nvSpPr>
              <p:spPr bwMode="gray">
                <a:xfrm>
                  <a:off x="2068" y="961"/>
                  <a:ext cx="283" cy="283"/>
                </a:xfrm>
                <a:prstGeom prst="ellipse">
                  <a:avLst/>
                </a:prstGeom>
                <a:gradFill rotWithShape="1">
                  <a:gsLst>
                    <a:gs pos="0">
                      <a:srgbClr val="C0C0C0">
                        <a:alpha val="0"/>
                      </a:srgbClr>
                    </a:gs>
                    <a:gs pos="100000">
                      <a:srgbClr val="C0C0C0">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zh-CN" altLang="en-US"/>
                </a:p>
              </p:txBody>
            </p:sp>
            <p:sp>
              <p:nvSpPr>
                <p:cNvPr id="26" name="Oval 60"/>
                <p:cNvSpPr>
                  <a:spLocks noChangeArrowheads="1"/>
                </p:cNvSpPr>
                <p:nvPr/>
              </p:nvSpPr>
              <p:spPr bwMode="gray">
                <a:xfrm>
                  <a:off x="2071" y="963"/>
                  <a:ext cx="270" cy="265"/>
                </a:xfrm>
                <a:prstGeom prst="ellipse">
                  <a:avLst/>
                </a:prstGeom>
                <a:gradFill rotWithShape="1">
                  <a:gsLst>
                    <a:gs pos="0">
                      <a:srgbClr val="C0C0C0">
                        <a:gamma/>
                        <a:shade val="79216"/>
                        <a:invGamma/>
                      </a:srgbClr>
                    </a:gs>
                    <a:gs pos="100000">
                      <a:srgbClr val="C0C0C0">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zh-CN" altLang="en-US"/>
                </a:p>
              </p:txBody>
            </p:sp>
            <p:sp>
              <p:nvSpPr>
                <p:cNvPr id="27" name="Oval 61"/>
                <p:cNvSpPr>
                  <a:spLocks noChangeArrowheads="1"/>
                </p:cNvSpPr>
                <p:nvPr/>
              </p:nvSpPr>
              <p:spPr bwMode="gray">
                <a:xfrm>
                  <a:off x="2086" y="971"/>
                  <a:ext cx="240" cy="215"/>
                </a:xfrm>
                <a:prstGeom prst="ellipse">
                  <a:avLst/>
                </a:prstGeom>
                <a:gradFill rotWithShape="1">
                  <a:gsLst>
                    <a:gs pos="0">
                      <a:srgbClr val="C0C0C0">
                        <a:gamma/>
                        <a:tint val="0"/>
                        <a:invGamma/>
                      </a:srgbClr>
                    </a:gs>
                    <a:gs pos="100000">
                      <a:srgbClr val="C0C0C0">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zh-CN" altLang="en-US"/>
                </a:p>
              </p:txBody>
            </p:sp>
          </p:grpSp>
          <p:sp>
            <p:nvSpPr>
              <p:cNvPr id="17" name="Text Box 62"/>
              <p:cNvSpPr txBox="1">
                <a:spLocks noChangeArrowheads="1"/>
              </p:cNvSpPr>
              <p:nvPr/>
            </p:nvSpPr>
            <p:spPr bwMode="gray">
              <a:xfrm>
                <a:off x="1326" y="1190"/>
                <a:ext cx="222" cy="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altLang="zh-CN" sz="2400" dirty="0">
                    <a:solidFill>
                      <a:srgbClr val="000000"/>
                    </a:solidFill>
                    <a:ea typeface="宋体" charset="-122"/>
                  </a:rPr>
                  <a:t>3</a:t>
                </a:r>
              </a:p>
            </p:txBody>
          </p:sp>
        </p:grpSp>
      </p:grpSp>
    </p:spTree>
    <p:extLst>
      <p:ext uri="{BB962C8B-B14F-4D97-AF65-F5344CB8AC3E}">
        <p14:creationId xmlns:p14="http://schemas.microsoft.com/office/powerpoint/2010/main" xmlns="" val="1750943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w="9525">
            <a:noFill/>
          </a:ln>
        </p:spPr>
        <p:txBody>
          <a:bodyPr anchor="b"/>
          <a:lstStyle/>
          <a:p>
            <a:r>
              <a:rPr lang="zh-CN" altLang="en-US" sz="3100" b="1" dirty="0">
                <a:latin typeface="楷体" panose="02010609060101010101" pitchFamily="49" charset="-122"/>
                <a:ea typeface="楷体" panose="02010609060101010101" pitchFamily="49" charset="-122"/>
              </a:rPr>
              <a:t>（二）建设“党员之家”</a:t>
            </a:r>
            <a:r>
              <a:rPr lang="zh-CN" altLang="en-US" sz="3100" b="1" dirty="0" smtClean="0">
                <a:latin typeface="楷体" panose="02010609060101010101" pitchFamily="49" charset="-122"/>
                <a:ea typeface="楷体" panose="02010609060101010101" pitchFamily="49" charset="-122"/>
              </a:rPr>
              <a:t>，当</a:t>
            </a:r>
            <a:r>
              <a:rPr lang="zh-CN" altLang="en-US" sz="3100" b="1" dirty="0">
                <a:latin typeface="楷体" panose="02010609060101010101" pitchFamily="49" charset="-122"/>
                <a:ea typeface="楷体" panose="02010609060101010101" pitchFamily="49" charset="-122"/>
              </a:rPr>
              <a:t>好“协调员”</a:t>
            </a:r>
            <a:endParaRPr lang="zh-CN" altLang="zh-CN" sz="3100" b="1" dirty="0">
              <a:latin typeface="楷体" panose="02010609060101010101" pitchFamily="49" charset="-122"/>
              <a:ea typeface="楷体" panose="02010609060101010101" pitchFamily="49" charset="-122"/>
            </a:endParaRPr>
          </a:p>
        </p:txBody>
      </p:sp>
      <p:sp>
        <p:nvSpPr>
          <p:cNvPr id="3" name="内容占位符 2"/>
          <p:cNvSpPr>
            <a:spLocks noGrp="1"/>
          </p:cNvSpPr>
          <p:nvPr>
            <p:ph idx="1"/>
          </p:nvPr>
        </p:nvSpPr>
        <p:spPr>
          <a:xfrm>
            <a:off x="323528" y="1995686"/>
            <a:ext cx="4608511" cy="2088232"/>
          </a:xfrm>
          <a:noFill/>
          <a:ln w="9525">
            <a:noFill/>
          </a:ln>
        </p:spPr>
        <p:txBody>
          <a:bodyPr/>
          <a:lstStyle/>
          <a:p>
            <a:r>
              <a:rPr lang="zh-CN" altLang="zh-CN" sz="2400" b="1" dirty="0"/>
              <a:t>加强改进教师思想政治工作。</a:t>
            </a:r>
            <a:endParaRPr lang="zh-CN" altLang="zh-CN" sz="2400" dirty="0"/>
          </a:p>
          <a:p>
            <a:r>
              <a:rPr lang="zh-CN" altLang="zh-CN" sz="2400" b="1" dirty="0"/>
              <a:t>健全完善组织运行方式。</a:t>
            </a:r>
            <a:endParaRPr lang="zh-CN" altLang="zh-CN" sz="2400" dirty="0"/>
          </a:p>
          <a:p>
            <a:r>
              <a:rPr lang="zh-CN" altLang="zh-CN" sz="2400" b="1" dirty="0"/>
              <a:t>严格规范党内组织生活。</a:t>
            </a:r>
            <a:endParaRPr lang="zh-CN" altLang="zh-CN" sz="2400" dirty="0"/>
          </a:p>
          <a:p>
            <a:r>
              <a:rPr lang="zh-CN" altLang="zh-CN" sz="2400" b="1" dirty="0"/>
              <a:t>将</a:t>
            </a:r>
            <a:r>
              <a:rPr lang="en-US" altLang="zh-CN" sz="2400" b="1" dirty="0"/>
              <a:t>“</a:t>
            </a:r>
            <a:r>
              <a:rPr lang="zh-CN" altLang="zh-CN" sz="2400" b="1" dirty="0"/>
              <a:t>党管人才</a:t>
            </a:r>
            <a:r>
              <a:rPr lang="en-US" altLang="zh-CN" sz="2400" b="1" dirty="0"/>
              <a:t>”</a:t>
            </a:r>
            <a:r>
              <a:rPr lang="zh-CN" altLang="zh-CN" sz="2400" b="1" dirty="0"/>
              <a:t>落实到基层。</a:t>
            </a:r>
            <a:endParaRPr lang="zh-CN" altLang="zh-CN" sz="2400" dirty="0"/>
          </a:p>
          <a:p>
            <a:pPr>
              <a:lnSpc>
                <a:spcPct val="150000"/>
              </a:lnSpc>
            </a:pPr>
            <a:endParaRPr lang="en-US" altLang="zh-CN" sz="2200" b="1" dirty="0" smtClean="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5721"/>
          <a:stretch/>
        </p:blipFill>
        <p:spPr bwMode="auto">
          <a:xfrm>
            <a:off x="5004048" y="1563638"/>
            <a:ext cx="3768778" cy="3168352"/>
          </a:xfrm>
          <a:prstGeom prst="rect">
            <a:avLst/>
          </a:prstGeom>
          <a:noFill/>
          <a:ln>
            <a:noFill/>
          </a:ln>
          <a:effectLst>
            <a:glow rad="127000">
              <a:schemeClr val="bg1">
                <a:lumMod val="75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15936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1" y="160737"/>
            <a:ext cx="7972380" cy="1096565"/>
          </a:xfrm>
          <a:noFill/>
          <a:ln w="9525">
            <a:noFill/>
          </a:ln>
        </p:spPr>
        <p:txBody>
          <a:bodyPr anchor="b"/>
          <a:lstStyle/>
          <a:p>
            <a:r>
              <a:rPr lang="zh-CN" altLang="en-US" sz="3200" b="1" dirty="0" smtClean="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三）树立标杆榜样，当好“示范岗”</a:t>
            </a:r>
          </a:p>
        </p:txBody>
      </p:sp>
      <p:sp>
        <p:nvSpPr>
          <p:cNvPr id="5" name="AutoShape 5"/>
          <p:cNvSpPr>
            <a:spLocks noChangeArrowheads="1"/>
          </p:cNvSpPr>
          <p:nvPr/>
        </p:nvSpPr>
        <p:spPr bwMode="gray">
          <a:xfrm>
            <a:off x="4716016" y="4082671"/>
            <a:ext cx="2664296" cy="793335"/>
          </a:xfrm>
          <a:prstGeom prst="roundRect">
            <a:avLst>
              <a:gd name="adj" fmla="val 50000"/>
            </a:avLst>
          </a:prstGeom>
          <a:gradFill rotWithShape="1">
            <a:gsLst>
              <a:gs pos="0">
                <a:srgbClr val="FF0517"/>
              </a:gs>
              <a:gs pos="100000">
                <a:srgbClr val="FF0517">
                  <a:gamma/>
                  <a:tint val="31765"/>
                  <a:invGamma/>
                </a:srgbClr>
              </a:gs>
            </a:gsLst>
            <a:lin ang="0" scaled="1"/>
          </a:gradFill>
          <a:ln w="19050">
            <a:solidFill>
              <a:srgbClr val="FFFFFF"/>
            </a:solidFill>
            <a:round/>
            <a:headEnd/>
            <a:tailEnd/>
          </a:ln>
          <a:effectLst>
            <a:outerShdw dist="91581" dir="3378596" algn="ctr" rotWithShape="0">
              <a:srgbClr val="B2B2B2">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100" b="1" kern="0" noProof="0" dirty="0" smtClean="0">
                <a:solidFill>
                  <a:srgbClr val="000000"/>
                </a:solidFill>
                <a:latin typeface="Arial" charset="0"/>
                <a:ea typeface="宋体" charset="-122"/>
              </a:rPr>
              <a:t>长江学者、地科院支部书记汪永进</a:t>
            </a:r>
            <a:endParaRPr lang="en-US" altLang="zh-CN" sz="1100" b="1" kern="0" noProof="0" dirty="0" smtClean="0">
              <a:solidFill>
                <a:srgbClr val="000000"/>
              </a:solidFill>
              <a:latin typeface="Arial" charset="0"/>
              <a:ea typeface="宋体" charset="-122"/>
            </a:endParaRPr>
          </a:p>
          <a:p>
            <a:pPr marL="0" marR="0" lvl="0" indent="0" defTabSz="914400" eaLnBrk="1" fontAlgn="auto" latinLnBrk="0" hangingPunct="1">
              <a:lnSpc>
                <a:spcPct val="100000"/>
              </a:lnSpc>
              <a:spcBef>
                <a:spcPts val="0"/>
              </a:spcBef>
              <a:spcAft>
                <a:spcPts val="0"/>
              </a:spcAft>
              <a:buClrTx/>
              <a:buSzTx/>
              <a:buFontTx/>
              <a:buNone/>
              <a:tabLst/>
              <a:defRPr/>
            </a:pPr>
            <a:r>
              <a:rPr lang="zh-CN" altLang="en-US" sz="1100" b="1" kern="0" noProof="0" dirty="0" smtClean="0">
                <a:solidFill>
                  <a:srgbClr val="000000"/>
                </a:solidFill>
                <a:latin typeface="Arial" charset="0"/>
                <a:ea typeface="宋体" charset="-122"/>
              </a:rPr>
              <a:t>的“树人工作法”</a:t>
            </a:r>
            <a:endParaRPr kumimoji="0" lang="zh-CN" altLang="en-US" sz="1100" b="1" i="0" u="none" strike="noStrike" kern="0" cap="none" spc="0" normalizeH="0" baseline="0" noProof="0" dirty="0">
              <a:ln>
                <a:noFill/>
              </a:ln>
              <a:solidFill>
                <a:srgbClr val="000000"/>
              </a:solidFill>
              <a:effectLst/>
              <a:uLnTx/>
              <a:uFillTx/>
              <a:latin typeface="Arial" charset="0"/>
              <a:ea typeface="宋体" charset="-122"/>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1635646"/>
            <a:ext cx="2880320" cy="17761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2023146"/>
            <a:ext cx="3014409" cy="1909970"/>
          </a:xfrm>
          <a:prstGeom prst="rect">
            <a:avLst/>
          </a:prstGeom>
          <a:noFill/>
          <a:ln>
            <a:noFill/>
          </a:ln>
          <a:effectLst>
            <a:glow rad="127000">
              <a:schemeClr val="bg1">
                <a:lumMod val="75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AutoShape 5"/>
          <p:cNvSpPr>
            <a:spLocks noChangeArrowheads="1"/>
          </p:cNvSpPr>
          <p:nvPr/>
        </p:nvSpPr>
        <p:spPr bwMode="gray">
          <a:xfrm>
            <a:off x="1475656" y="3411843"/>
            <a:ext cx="2736304" cy="1341656"/>
          </a:xfrm>
          <a:prstGeom prst="roundRect">
            <a:avLst>
              <a:gd name="adj" fmla="val 50000"/>
            </a:avLst>
          </a:prstGeom>
          <a:gradFill rotWithShape="1">
            <a:gsLst>
              <a:gs pos="0">
                <a:srgbClr val="FF0517"/>
              </a:gs>
              <a:gs pos="100000">
                <a:srgbClr val="FF0517">
                  <a:gamma/>
                  <a:tint val="31765"/>
                  <a:invGamma/>
                </a:srgbClr>
              </a:gs>
            </a:gsLst>
            <a:lin ang="0" scaled="1"/>
          </a:gradFill>
          <a:ln w="19050" cap="rnd">
            <a:solidFill>
              <a:srgbClr val="FFFFFF"/>
            </a:solidFill>
            <a:bevel/>
            <a:headEnd/>
            <a:tailEnd/>
          </a:ln>
          <a:effectLst>
            <a:outerShdw dist="91581" dir="3378596" algn="ctr" rotWithShape="0">
              <a:srgbClr val="B2B2B2">
                <a:alpha val="50000"/>
              </a:srgbClr>
            </a:outerShdw>
          </a:effectLst>
        </p:spPr>
        <p:txBody>
          <a:bodyPr wrap="square" anchor="ctr">
            <a:spAutoFit/>
          </a:bodyPr>
          <a:lstStyle/>
          <a:p>
            <a:pPr lvl="0" fontAlgn="auto">
              <a:spcBef>
                <a:spcPts val="0"/>
              </a:spcBef>
              <a:spcAft>
                <a:spcPts val="0"/>
              </a:spcAft>
              <a:defRPr/>
            </a:pPr>
            <a:r>
              <a:rPr lang="zh-CN" altLang="en-US" sz="1400" b="1" kern="0" dirty="0" smtClean="0">
                <a:solidFill>
                  <a:srgbClr val="000000"/>
                </a:solidFill>
                <a:latin typeface="+mn-ea"/>
                <a:ea typeface="+mn-ea"/>
              </a:rPr>
              <a:t>“</a:t>
            </a:r>
            <a:r>
              <a:rPr lang="zh-CN" altLang="en-US" sz="1400" b="1" kern="0" dirty="0">
                <a:solidFill>
                  <a:srgbClr val="000000"/>
                </a:solidFill>
                <a:latin typeface="+mn-ea"/>
                <a:ea typeface="+mn-ea"/>
              </a:rPr>
              <a:t>坐在轮椅上的女博士”</a:t>
            </a:r>
            <a:r>
              <a:rPr lang="en-US" altLang="zh-CN" sz="1400" b="1" kern="0" dirty="0" smtClean="0">
                <a:solidFill>
                  <a:srgbClr val="000000"/>
                </a:solidFill>
                <a:latin typeface="+mn-ea"/>
                <a:ea typeface="+mn-ea"/>
              </a:rPr>
              <a:t>——</a:t>
            </a:r>
            <a:r>
              <a:rPr lang="zh-CN" altLang="en-US" sz="1400" b="1" kern="0" dirty="0" smtClean="0">
                <a:solidFill>
                  <a:srgbClr val="000000"/>
                </a:solidFill>
                <a:latin typeface="+mn-ea"/>
                <a:ea typeface="+mn-ea"/>
              </a:rPr>
              <a:t>国家残联副主席</a:t>
            </a:r>
            <a:r>
              <a:rPr lang="zh-CN" altLang="en-US" sz="1400" b="1" kern="0" dirty="0">
                <a:solidFill>
                  <a:srgbClr val="000000"/>
                </a:solidFill>
                <a:latin typeface="+mn-ea"/>
                <a:ea typeface="+mn-ea"/>
              </a:rPr>
              <a:t>、</a:t>
            </a:r>
            <a:r>
              <a:rPr lang="zh-CN" altLang="en-US" sz="1400" b="1" kern="0" dirty="0" smtClean="0">
                <a:solidFill>
                  <a:srgbClr val="000000"/>
                </a:solidFill>
                <a:latin typeface="+mn-ea"/>
                <a:ea typeface="+mn-ea"/>
              </a:rPr>
              <a:t>三</a:t>
            </a:r>
            <a:r>
              <a:rPr lang="zh-CN" altLang="en-US" sz="1400" b="1" kern="0" dirty="0">
                <a:solidFill>
                  <a:srgbClr val="000000"/>
                </a:solidFill>
                <a:latin typeface="+mn-ea"/>
                <a:ea typeface="+mn-ea"/>
              </a:rPr>
              <a:t>届全国党代会代表侯晶晶</a:t>
            </a:r>
            <a:endParaRPr kumimoji="0" lang="zh-CN" altLang="en-US" sz="1400" b="1" i="0" u="none" strike="noStrike" kern="0" cap="none" spc="0" normalizeH="0" baseline="0" noProof="0" dirty="0">
              <a:ln>
                <a:noFill/>
              </a:ln>
              <a:solidFill>
                <a:srgbClr val="000000"/>
              </a:solidFill>
              <a:effectLst/>
              <a:uLnTx/>
              <a:uFillTx/>
              <a:latin typeface="+mn-ea"/>
              <a:ea typeface="+mn-ea"/>
            </a:endParaRPr>
          </a:p>
        </p:txBody>
      </p:sp>
    </p:spTree>
    <p:extLst>
      <p:ext uri="{BB962C8B-B14F-4D97-AF65-F5344CB8AC3E}">
        <p14:creationId xmlns:p14="http://schemas.microsoft.com/office/powerpoint/2010/main" xmlns="" val="3318289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8"/>
          <p:cNvSpPr>
            <a:spLocks noChangeArrowheads="1"/>
          </p:cNvSpPr>
          <p:nvPr/>
        </p:nvSpPr>
        <p:spPr bwMode="ltGray">
          <a:xfrm>
            <a:off x="971600" y="1491630"/>
            <a:ext cx="6984776" cy="3384376"/>
          </a:xfrm>
          <a:prstGeom prst="roundRect">
            <a:avLst>
              <a:gd name="adj" fmla="val 11921"/>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ndParaRPr>
          </a:p>
        </p:txBody>
      </p:sp>
      <p:sp>
        <p:nvSpPr>
          <p:cNvPr id="3" name="内容占位符 2"/>
          <p:cNvSpPr>
            <a:spLocks noGrp="1"/>
          </p:cNvSpPr>
          <p:nvPr>
            <p:ph idx="1"/>
          </p:nvPr>
        </p:nvSpPr>
        <p:spPr>
          <a:xfrm>
            <a:off x="1259632" y="1563638"/>
            <a:ext cx="5693568" cy="2880320"/>
          </a:xfrm>
          <a:noFill/>
          <a:ln w="9525">
            <a:noFill/>
          </a:ln>
        </p:spPr>
        <p:txBody>
          <a:bodyPr/>
          <a:lstStyle/>
          <a:p>
            <a:pPr>
              <a:lnSpc>
                <a:spcPct val="150000"/>
              </a:lnSpc>
            </a:pPr>
            <a:r>
              <a:rPr lang="zh-CN" altLang="zh-CN" sz="2400" b="1" dirty="0" smtClean="0"/>
              <a:t>坚持</a:t>
            </a:r>
            <a:r>
              <a:rPr lang="zh-CN" altLang="zh-CN" sz="2400" b="1" dirty="0"/>
              <a:t>开拓创新、与时俱进，勤勉履责、敬业</a:t>
            </a:r>
            <a:r>
              <a:rPr lang="zh-CN" altLang="zh-CN" sz="2400" b="1" dirty="0" smtClean="0"/>
              <a:t>奉献</a:t>
            </a:r>
            <a:endParaRPr lang="en-US" altLang="zh-CN" sz="2400" b="1" dirty="0" smtClean="0"/>
          </a:p>
          <a:p>
            <a:pPr>
              <a:lnSpc>
                <a:spcPct val="150000"/>
              </a:lnSpc>
            </a:pPr>
            <a:r>
              <a:rPr lang="zh-CN" altLang="zh-CN" sz="2400" b="1" dirty="0" smtClean="0"/>
              <a:t>努力</a:t>
            </a:r>
            <a:r>
              <a:rPr lang="zh-CN" altLang="zh-CN" sz="2400" b="1" dirty="0"/>
              <a:t>取得丰硕的理论和实践</a:t>
            </a:r>
            <a:r>
              <a:rPr lang="zh-CN" altLang="zh-CN" sz="2400" b="1" dirty="0" smtClean="0"/>
              <a:t>成果</a:t>
            </a:r>
            <a:endParaRPr lang="en-US" altLang="zh-CN" sz="2400" b="1" dirty="0" smtClean="0"/>
          </a:p>
          <a:p>
            <a:pPr>
              <a:lnSpc>
                <a:spcPct val="150000"/>
              </a:lnSpc>
            </a:pPr>
            <a:r>
              <a:rPr lang="zh-CN" altLang="zh-CN" sz="2400" b="1" dirty="0"/>
              <a:t>努力培养更多的全面发展的优秀</a:t>
            </a:r>
            <a:r>
              <a:rPr lang="zh-CN" altLang="zh-CN" sz="2400" b="1" dirty="0" smtClean="0"/>
              <a:t>人才</a:t>
            </a:r>
            <a:endParaRPr lang="en-US" altLang="zh-CN" sz="2400" b="1" dirty="0" smtClean="0"/>
          </a:p>
          <a:p>
            <a:pPr>
              <a:lnSpc>
                <a:spcPct val="150000"/>
              </a:lnSpc>
            </a:pPr>
            <a:r>
              <a:rPr lang="zh-CN" altLang="en-US" sz="2400" b="1" dirty="0" smtClean="0"/>
              <a:t>实现</a:t>
            </a:r>
            <a:r>
              <a:rPr lang="zh-CN" altLang="en-US" sz="2400" b="1" dirty="0"/>
              <a:t>人生理想、</a:t>
            </a:r>
            <a:r>
              <a:rPr lang="zh-CN" altLang="zh-CN" sz="2400" b="1" dirty="0"/>
              <a:t>做出应有</a:t>
            </a:r>
            <a:r>
              <a:rPr lang="zh-CN" altLang="zh-CN" sz="2400" b="1" dirty="0" smtClean="0"/>
              <a:t>贡献</a:t>
            </a:r>
            <a:endParaRPr lang="zh-CN" altLang="zh-CN" sz="2400" dirty="0"/>
          </a:p>
        </p:txBody>
      </p:sp>
      <p:sp>
        <p:nvSpPr>
          <p:cNvPr id="2" name="标题 1"/>
          <p:cNvSpPr>
            <a:spLocks noGrp="1"/>
          </p:cNvSpPr>
          <p:nvPr>
            <p:ph type="title"/>
          </p:nvPr>
        </p:nvSpPr>
        <p:spPr/>
        <p:txBody>
          <a:bodyPr/>
          <a:lstStyle/>
          <a:p>
            <a:r>
              <a:rPr lang="zh-CN" altLang="en-US" sz="3600" b="1" dirty="0" smtClean="0"/>
              <a:t>寄语各位教工支部书记</a:t>
            </a:r>
            <a:endParaRPr lang="zh-CN" altLang="en-US" sz="3600" b="1" dirty="0"/>
          </a:p>
        </p:txBody>
      </p:sp>
    </p:spTree>
    <p:extLst>
      <p:ext uri="{BB962C8B-B14F-4D97-AF65-F5344CB8AC3E}">
        <p14:creationId xmlns:p14="http://schemas.microsoft.com/office/powerpoint/2010/main" xmlns="" val="159869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stretch>
            <a:fillRect/>
          </a:stretch>
        </p:blipFill>
        <p:spPr>
          <a:xfrm>
            <a:off x="1619672" y="1020726"/>
            <a:ext cx="6768752" cy="3668232"/>
          </a:xfrm>
          <a:prstGeom prst="rect">
            <a:avLst/>
          </a:prstGeom>
        </p:spPr>
      </p:pic>
      <p:sp>
        <p:nvSpPr>
          <p:cNvPr id="38914" name="Rectangle 2"/>
          <p:cNvSpPr>
            <a:spLocks noGrp="1"/>
          </p:cNvSpPr>
          <p:nvPr>
            <p:ph idx="1"/>
          </p:nvPr>
        </p:nvSpPr>
        <p:spPr>
          <a:xfrm>
            <a:off x="611560" y="1275606"/>
            <a:ext cx="7772400" cy="3086100"/>
          </a:xfrm>
        </p:spPr>
        <p:txBody>
          <a:bodyPr vert="horz" wrap="square" lIns="91440" tIns="45720" rIns="91440" bIns="45720" anchor="t"/>
          <a:lstStyle/>
          <a:p>
            <a:pPr eaLnBrk="1" hangingPunct="1">
              <a:buNone/>
            </a:pPr>
            <a:endParaRPr lang="en-US" altLang="zh-CN" dirty="0"/>
          </a:p>
          <a:p>
            <a:pPr algn="ctr" eaLnBrk="1" hangingPunct="1">
              <a:buNone/>
            </a:pPr>
            <a:r>
              <a:rPr lang="zh-CN" altLang="en-US" sz="6000" b="1" i="1" u="sng" dirty="0" smtClean="0">
                <a:solidFill>
                  <a:srgbClr val="FF0000"/>
                </a:solidFill>
                <a:latin typeface="华文中宋" pitchFamily="2" charset="-122"/>
                <a:ea typeface="华文中宋" pitchFamily="2" charset="-122"/>
              </a:rPr>
              <a:t>           </a:t>
            </a:r>
            <a:r>
              <a:rPr lang="zh-CN" altLang="en-US" sz="6000" b="1" i="1" u="sng" dirty="0" smtClean="0">
                <a:solidFill>
                  <a:schemeClr val="accent2"/>
                </a:solidFill>
                <a:latin typeface="华文中宋" pitchFamily="2" charset="-122"/>
                <a:ea typeface="华文中宋" pitchFamily="2" charset="-122"/>
              </a:rPr>
              <a:t>谢谢聆听</a:t>
            </a:r>
            <a:endParaRPr lang="zh-CN" altLang="en-US" sz="6000" b="1" i="1" u="sng" dirty="0">
              <a:solidFill>
                <a:schemeClr val="accent2"/>
              </a:solidFill>
              <a:latin typeface="华文中宋" pitchFamily="2" charset="-122"/>
              <a:ea typeface="华文中宋" pitchFamily="2"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475656" y="3075806"/>
            <a:ext cx="7416824" cy="1512168"/>
            <a:chOff x="720" y="1392"/>
            <a:chExt cx="4058" cy="48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grpSpPr>
        <p:sp>
          <p:nvSpPr>
            <p:cNvPr id="5" name="AutoShape 4"/>
            <p:cNvSpPr>
              <a:spLocks noChangeArrowheads="1"/>
            </p:cNvSpPr>
            <p:nvPr/>
          </p:nvSpPr>
          <p:spPr bwMode="gray">
            <a:xfrm>
              <a:off x="720" y="1392"/>
              <a:ext cx="4058" cy="480"/>
            </a:xfrm>
            <a:prstGeom prst="roundRect">
              <a:avLst>
                <a:gd name="adj" fmla="val 17509"/>
              </a:avLst>
            </a:prstGeom>
            <a:grpFill/>
            <a:ln w="9525">
              <a:noFill/>
              <a:round/>
              <a:headEnd/>
              <a:tailEnd/>
            </a:ln>
            <a:effectLst/>
          </p:spPr>
          <p:txBody>
            <a:bodyPr wrap="none" anchor="ctr"/>
            <a:lstStyle/>
            <a:p>
              <a:pPr>
                <a:defRPr/>
              </a:pPr>
              <a:endParaRPr lang="zh-CN" altLang="en-US"/>
            </a:p>
          </p:txBody>
        </p:sp>
        <p:grpSp>
          <p:nvGrpSpPr>
            <p:cNvPr id="6" name="Group 5"/>
            <p:cNvGrpSpPr>
              <a:grpSpLocks/>
            </p:cNvGrpSpPr>
            <p:nvPr/>
          </p:nvGrpSpPr>
          <p:grpSpPr bwMode="auto">
            <a:xfrm>
              <a:off x="730" y="1407"/>
              <a:ext cx="4043" cy="445"/>
              <a:chOff x="744" y="1407"/>
              <a:chExt cx="3988" cy="445"/>
            </a:xfrm>
            <a:grpFill/>
          </p:grpSpPr>
          <p:sp>
            <p:nvSpPr>
              <p:cNvPr id="7" name="AutoShape 6"/>
              <p:cNvSpPr>
                <a:spLocks noChangeArrowheads="1"/>
              </p:cNvSpPr>
              <p:nvPr/>
            </p:nvSpPr>
            <p:spPr bwMode="gray">
              <a:xfrm>
                <a:off x="744" y="1737"/>
                <a:ext cx="3988" cy="115"/>
              </a:xfrm>
              <a:prstGeom prst="roundRect">
                <a:avLst>
                  <a:gd name="adj" fmla="val 50000"/>
                </a:avLst>
              </a:prstGeom>
              <a:grpFill/>
              <a:ln w="9525">
                <a:noFill/>
                <a:round/>
                <a:headEnd/>
                <a:tailEnd/>
              </a:ln>
              <a:effectLst/>
            </p:spPr>
            <p:txBody>
              <a:bodyPr wrap="none" anchor="ctr"/>
              <a:lstStyle/>
              <a:p>
                <a:pPr>
                  <a:defRPr/>
                </a:pPr>
                <a:endParaRPr lang="zh-CN" altLang="en-US"/>
              </a:p>
            </p:txBody>
          </p:sp>
          <p:sp>
            <p:nvSpPr>
              <p:cNvPr id="8" name="AutoShape 7"/>
              <p:cNvSpPr>
                <a:spLocks noChangeArrowheads="1"/>
              </p:cNvSpPr>
              <p:nvPr/>
            </p:nvSpPr>
            <p:spPr bwMode="gray">
              <a:xfrm>
                <a:off x="744" y="1407"/>
                <a:ext cx="3988" cy="115"/>
              </a:xfrm>
              <a:prstGeom prst="roundRect">
                <a:avLst>
                  <a:gd name="adj" fmla="val 50000"/>
                </a:avLst>
              </a:prstGeom>
              <a:grpFill/>
              <a:ln w="9525">
                <a:noFill/>
                <a:round/>
                <a:headEnd/>
                <a:tailEnd/>
              </a:ln>
              <a:effectLst/>
            </p:spPr>
            <p:txBody>
              <a:bodyPr wrap="none" anchor="ctr"/>
              <a:lstStyle/>
              <a:p>
                <a:pPr>
                  <a:defRPr/>
                </a:pPr>
                <a:endParaRPr lang="zh-CN" altLang="en-US"/>
              </a:p>
            </p:txBody>
          </p:sp>
        </p:grpSp>
      </p:grpSp>
      <p:sp>
        <p:nvSpPr>
          <p:cNvPr id="3" name="内容占位符 2"/>
          <p:cNvSpPr>
            <a:spLocks noGrp="1"/>
          </p:cNvSpPr>
          <p:nvPr>
            <p:ph idx="1"/>
          </p:nvPr>
        </p:nvSpPr>
        <p:spPr>
          <a:xfrm>
            <a:off x="1179543" y="1491630"/>
            <a:ext cx="7764437" cy="3456384"/>
          </a:xfrm>
        </p:spPr>
        <p:txBody>
          <a:bodyPr/>
          <a:lstStyle/>
          <a:p>
            <a:r>
              <a:rPr lang="zh-CN" altLang="zh-CN" sz="2000" b="1" dirty="0"/>
              <a:t>党的基层组织是党在社会基层组织中的战斗堡垒，是党的全部工作和战斗力的基础</a:t>
            </a:r>
            <a:r>
              <a:rPr lang="zh-CN" altLang="zh-CN" sz="2000" b="1" dirty="0" smtClean="0"/>
              <a:t>。</a:t>
            </a:r>
            <a:r>
              <a:rPr lang="zh-CN" altLang="en-US" sz="2000" b="1" dirty="0" smtClean="0"/>
              <a:t>近</a:t>
            </a:r>
            <a:r>
              <a:rPr lang="zh-CN" altLang="en-US" sz="2000" b="1" dirty="0"/>
              <a:t>一个时期以来，党中央以</a:t>
            </a:r>
            <a:r>
              <a:rPr lang="zh-CN" altLang="en-US" sz="2000" b="1" dirty="0">
                <a:solidFill>
                  <a:srgbClr val="FF0000"/>
                </a:solidFill>
              </a:rPr>
              <a:t>习近平新时代中国特色社会主义思想</a:t>
            </a:r>
            <a:r>
              <a:rPr lang="zh-CN" altLang="en-US" sz="2000" b="1" dirty="0"/>
              <a:t>为纲，对党的建设，特别是基层党组织的</a:t>
            </a:r>
            <a:r>
              <a:rPr lang="zh-CN" altLang="en-US" sz="2000" b="1" dirty="0" smtClean="0"/>
              <a:t>政治</a:t>
            </a:r>
            <a:endParaRPr lang="en-US" altLang="zh-CN" sz="2000" b="1" dirty="0" smtClean="0"/>
          </a:p>
          <a:p>
            <a:endParaRPr lang="en-US" altLang="zh-CN" sz="2000" b="1" dirty="0"/>
          </a:p>
          <a:p>
            <a:r>
              <a:rPr lang="zh-CN" altLang="en-US" sz="2000" b="1" dirty="0"/>
              <a:t>党的十九大</a:t>
            </a:r>
            <a:r>
              <a:rPr lang="zh-CN" altLang="en-US" sz="2000" b="1" dirty="0" smtClean="0"/>
              <a:t>报告</a:t>
            </a:r>
            <a:endParaRPr lang="en-US" altLang="zh-CN" sz="2000" b="1" dirty="0" smtClean="0"/>
          </a:p>
          <a:p>
            <a:r>
              <a:rPr lang="zh-CN" altLang="en-US" sz="2000" b="1" dirty="0"/>
              <a:t>全国组织</a:t>
            </a:r>
            <a:r>
              <a:rPr lang="zh-CN" altLang="en-US" sz="2000" b="1" dirty="0" smtClean="0"/>
              <a:t>工作会议</a:t>
            </a:r>
            <a:endParaRPr lang="en-US" altLang="zh-CN" sz="2000" b="1" dirty="0" smtClean="0"/>
          </a:p>
          <a:p>
            <a:r>
              <a:rPr lang="zh-CN" altLang="en-US" sz="2000" b="1" dirty="0"/>
              <a:t>全国宣传思想</a:t>
            </a:r>
            <a:r>
              <a:rPr lang="zh-CN" altLang="en-US" sz="2000" b="1" dirty="0" smtClean="0"/>
              <a:t>工作会议</a:t>
            </a:r>
            <a:endParaRPr lang="en-US" altLang="zh-CN" sz="2000" b="1" dirty="0" smtClean="0"/>
          </a:p>
          <a:p>
            <a:r>
              <a:rPr lang="zh-CN" altLang="en-US" sz="2000" b="1" dirty="0"/>
              <a:t>全国教育大会</a:t>
            </a:r>
            <a:endParaRPr lang="en-US" altLang="zh-CN" sz="2000" b="1" dirty="0" smtClean="0"/>
          </a:p>
        </p:txBody>
      </p:sp>
      <p:sp>
        <p:nvSpPr>
          <p:cNvPr id="2" name="标题 1"/>
          <p:cNvSpPr>
            <a:spLocks noGrp="1"/>
          </p:cNvSpPr>
          <p:nvPr>
            <p:ph type="title"/>
          </p:nvPr>
        </p:nvSpPr>
        <p:spPr/>
        <p:txBody>
          <a:bodyPr/>
          <a:lstStyle/>
          <a:p>
            <a:r>
              <a:rPr lang="zh-CN" altLang="zh-CN" sz="3200" b="1" dirty="0">
                <a:latin typeface="楷体" panose="02010609060101010101" pitchFamily="49" charset="-122"/>
                <a:ea typeface="楷体" panose="02010609060101010101" pitchFamily="49" charset="-122"/>
              </a:rPr>
              <a:t>一</a:t>
            </a:r>
            <a:r>
              <a:rPr lang="zh-CN" altLang="zh-CN" sz="3200" b="1" dirty="0" smtClean="0">
                <a:latin typeface="楷体" panose="02010609060101010101" pitchFamily="49" charset="-122"/>
                <a:ea typeface="楷体" panose="02010609060101010101" pitchFamily="49" charset="-122"/>
              </a:rPr>
              <a:t>、</a:t>
            </a:r>
            <a:r>
              <a:rPr lang="zh-CN" altLang="en-US" sz="3200" b="1" dirty="0" smtClean="0">
                <a:latin typeface="楷体" panose="02010609060101010101" pitchFamily="49" charset="-122"/>
                <a:ea typeface="楷体" panose="02010609060101010101" pitchFamily="49" charset="-122"/>
              </a:rPr>
              <a:t>“我是谁</a:t>
            </a:r>
            <a:r>
              <a:rPr lang="zh-CN" altLang="en-US" sz="3200" b="1" dirty="0">
                <a:latin typeface="楷体" panose="02010609060101010101" pitchFamily="49" charset="-122"/>
                <a:ea typeface="楷体" panose="02010609060101010101" pitchFamily="49" charset="-122"/>
              </a:rPr>
              <a:t>？</a:t>
            </a:r>
            <a:r>
              <a:rPr lang="zh-CN" altLang="en-US" sz="3200" b="1" dirty="0" smtClean="0">
                <a:latin typeface="楷体" panose="02010609060101010101" pitchFamily="49" charset="-122"/>
                <a:ea typeface="楷体" panose="02010609060101010101" pitchFamily="49" charset="-122"/>
              </a:rPr>
              <a:t>”</a:t>
            </a:r>
            <a:r>
              <a:rPr lang="en-US" altLang="zh-CN" sz="3200" b="1" dirty="0">
                <a:latin typeface="楷体" panose="02010609060101010101" pitchFamily="49" charset="-122"/>
                <a:ea typeface="楷体" panose="02010609060101010101" pitchFamily="49" charset="-122"/>
              </a:rPr>
              <a:t>——</a:t>
            </a:r>
            <a:r>
              <a:rPr lang="zh-CN" altLang="en-US" sz="3200" b="1" dirty="0" smtClean="0">
                <a:latin typeface="楷体" panose="02010609060101010101" pitchFamily="49" charset="-122"/>
                <a:ea typeface="楷体" panose="02010609060101010101" pitchFamily="49" charset="-122"/>
              </a:rPr>
              <a:t>新</a:t>
            </a:r>
            <a:r>
              <a:rPr lang="zh-CN" altLang="en-US" sz="3200" b="1" dirty="0">
                <a:latin typeface="楷体" panose="02010609060101010101" pitchFamily="49" charset="-122"/>
                <a:ea typeface="楷体" panose="02010609060101010101" pitchFamily="49" charset="-122"/>
              </a:rPr>
              <a:t>要求、新部署</a:t>
            </a:r>
            <a:endParaRPr lang="zh-CN" altLang="en-US" sz="32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2467897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043608" y="1419903"/>
            <a:ext cx="7887638" cy="1451411"/>
            <a:chOff x="720" y="1392"/>
            <a:chExt cx="4058" cy="48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grpSpPr>
        <p:sp>
          <p:nvSpPr>
            <p:cNvPr id="5" name="AutoShape 4"/>
            <p:cNvSpPr>
              <a:spLocks noChangeArrowheads="1"/>
            </p:cNvSpPr>
            <p:nvPr/>
          </p:nvSpPr>
          <p:spPr bwMode="gray">
            <a:xfrm>
              <a:off x="720" y="1392"/>
              <a:ext cx="4058" cy="480"/>
            </a:xfrm>
            <a:prstGeom prst="roundRect">
              <a:avLst>
                <a:gd name="adj" fmla="val 17509"/>
              </a:avLst>
            </a:prstGeom>
            <a:grpFill/>
            <a:ln w="9525">
              <a:noFill/>
              <a:round/>
              <a:headEnd/>
              <a:tailEnd/>
            </a:ln>
            <a:effectLst/>
          </p:spPr>
          <p:txBody>
            <a:bodyPr wrap="none" anchor="ctr"/>
            <a:lstStyle/>
            <a:p>
              <a:pPr>
                <a:defRPr/>
              </a:pPr>
              <a:endParaRPr lang="zh-CN" altLang="en-US"/>
            </a:p>
          </p:txBody>
        </p:sp>
        <p:grpSp>
          <p:nvGrpSpPr>
            <p:cNvPr id="6" name="Group 5"/>
            <p:cNvGrpSpPr>
              <a:grpSpLocks/>
            </p:cNvGrpSpPr>
            <p:nvPr/>
          </p:nvGrpSpPr>
          <p:grpSpPr bwMode="auto">
            <a:xfrm>
              <a:off x="730" y="1407"/>
              <a:ext cx="4043" cy="445"/>
              <a:chOff x="744" y="1407"/>
              <a:chExt cx="3988" cy="445"/>
            </a:xfrm>
            <a:grpFill/>
          </p:grpSpPr>
          <p:sp>
            <p:nvSpPr>
              <p:cNvPr id="7" name="AutoShape 6"/>
              <p:cNvSpPr>
                <a:spLocks noChangeArrowheads="1"/>
              </p:cNvSpPr>
              <p:nvPr/>
            </p:nvSpPr>
            <p:spPr bwMode="gray">
              <a:xfrm>
                <a:off x="744" y="1737"/>
                <a:ext cx="3988" cy="115"/>
              </a:xfrm>
              <a:prstGeom prst="roundRect">
                <a:avLst>
                  <a:gd name="adj" fmla="val 50000"/>
                </a:avLst>
              </a:prstGeom>
              <a:grpFill/>
              <a:ln w="9525">
                <a:noFill/>
                <a:round/>
                <a:headEnd/>
                <a:tailEnd/>
              </a:ln>
              <a:effectLst/>
            </p:spPr>
            <p:txBody>
              <a:bodyPr wrap="none" anchor="ctr"/>
              <a:lstStyle/>
              <a:p>
                <a:pPr>
                  <a:defRPr/>
                </a:pPr>
                <a:endParaRPr lang="zh-CN" altLang="en-US"/>
              </a:p>
            </p:txBody>
          </p:sp>
          <p:sp>
            <p:nvSpPr>
              <p:cNvPr id="8" name="AutoShape 7"/>
              <p:cNvSpPr>
                <a:spLocks noChangeArrowheads="1"/>
              </p:cNvSpPr>
              <p:nvPr/>
            </p:nvSpPr>
            <p:spPr bwMode="gray">
              <a:xfrm>
                <a:off x="744" y="1407"/>
                <a:ext cx="3988" cy="115"/>
              </a:xfrm>
              <a:prstGeom prst="roundRect">
                <a:avLst>
                  <a:gd name="adj" fmla="val 50000"/>
                </a:avLst>
              </a:prstGeom>
              <a:grpFill/>
              <a:ln w="9525">
                <a:noFill/>
                <a:round/>
                <a:headEnd/>
                <a:tailEnd/>
              </a:ln>
              <a:effectLst/>
            </p:spPr>
            <p:txBody>
              <a:bodyPr wrap="none" anchor="ctr"/>
              <a:lstStyle/>
              <a:p>
                <a:pPr>
                  <a:defRPr/>
                </a:pPr>
                <a:endParaRPr lang="zh-CN" altLang="en-US"/>
              </a:p>
            </p:txBody>
          </p:sp>
        </p:grpSp>
      </p:grpSp>
      <p:sp>
        <p:nvSpPr>
          <p:cNvPr id="3" name="内容占位符 2"/>
          <p:cNvSpPr>
            <a:spLocks noGrp="1"/>
          </p:cNvSpPr>
          <p:nvPr>
            <p:ph idx="1"/>
          </p:nvPr>
        </p:nvSpPr>
        <p:spPr>
          <a:xfrm>
            <a:off x="1075355" y="1465260"/>
            <a:ext cx="7772400" cy="1130473"/>
          </a:xfrm>
        </p:spPr>
        <p:txBody>
          <a:bodyPr/>
          <a:lstStyle/>
          <a:p>
            <a:pPr marL="0" indent="0">
              <a:lnSpc>
                <a:spcPct val="150000"/>
              </a:lnSpc>
              <a:buNone/>
            </a:pPr>
            <a:r>
              <a:rPr lang="en-US" altLang="zh-CN" sz="2000" b="1" dirty="0" smtClean="0">
                <a:latin typeface="楷体" panose="02010609060101010101" pitchFamily="49" charset="-122"/>
                <a:ea typeface="楷体" panose="02010609060101010101" pitchFamily="49" charset="-122"/>
              </a:rPr>
              <a:t>   </a:t>
            </a:r>
            <a:r>
              <a:rPr lang="zh-CN" altLang="zh-CN" sz="2000" b="1" dirty="0" smtClean="0">
                <a:latin typeface="楷体" panose="02010609060101010101" pitchFamily="49" charset="-122"/>
                <a:ea typeface="楷体" panose="02010609060101010101" pitchFamily="49" charset="-122"/>
              </a:rPr>
              <a:t>毛泽东</a:t>
            </a:r>
            <a:r>
              <a:rPr lang="zh-CN" altLang="en-US" sz="2000" b="1" dirty="0" smtClean="0">
                <a:latin typeface="楷体" panose="02010609060101010101" pitchFamily="49" charset="-122"/>
                <a:ea typeface="楷体" panose="02010609060101010101" pitchFamily="49" charset="-122"/>
              </a:rPr>
              <a:t>：</a:t>
            </a:r>
            <a:r>
              <a:rPr lang="en-US" altLang="zh-CN" sz="2000" b="1" dirty="0" smtClean="0">
                <a:latin typeface="楷体" panose="02010609060101010101" pitchFamily="49" charset="-122"/>
                <a:ea typeface="楷体" panose="02010609060101010101" pitchFamily="49" charset="-122"/>
              </a:rPr>
              <a:t> “</a:t>
            </a:r>
            <a:r>
              <a:rPr lang="zh-CN" altLang="zh-CN" sz="2000" b="1" dirty="0">
                <a:latin typeface="楷体" panose="02010609060101010101" pitchFamily="49" charset="-122"/>
                <a:ea typeface="楷体" panose="02010609060101010101" pitchFamily="49" charset="-122"/>
              </a:rPr>
              <a:t>我们也是由小组到建立党，经过根据地发展到全国，现在还是在根据地，还没有到全国。我们开始的时候，也是很小的小组。</a:t>
            </a:r>
            <a:r>
              <a:rPr lang="en-US" altLang="zh-CN" sz="2000" b="1" dirty="0" smtClean="0">
                <a:latin typeface="楷体" panose="02010609060101010101" pitchFamily="49" charset="-122"/>
                <a:ea typeface="楷体" panose="02010609060101010101" pitchFamily="49" charset="-122"/>
              </a:rPr>
              <a:t>”</a:t>
            </a:r>
            <a:r>
              <a:rPr lang="zh-CN" altLang="en-US" sz="2000" b="1" dirty="0" smtClean="0">
                <a:latin typeface="楷体" panose="02010609060101010101" pitchFamily="49" charset="-122"/>
                <a:ea typeface="楷体" panose="02010609060101010101" pitchFamily="49" charset="-122"/>
              </a:rPr>
              <a:t>（</a:t>
            </a:r>
            <a:r>
              <a:rPr lang="en-US" altLang="zh-CN" sz="2000" b="1" dirty="0" smtClean="0">
                <a:latin typeface="楷体" panose="02010609060101010101" pitchFamily="49" charset="-122"/>
                <a:ea typeface="楷体" panose="02010609060101010101" pitchFamily="49" charset="-122"/>
              </a:rPr>
              <a:t>1945</a:t>
            </a:r>
            <a:r>
              <a:rPr lang="zh-CN" altLang="en-US" sz="2000" b="1" dirty="0" smtClean="0">
                <a:latin typeface="楷体" panose="02010609060101010101" pitchFamily="49" charset="-122"/>
                <a:ea typeface="楷体" panose="02010609060101010101" pitchFamily="49" charset="-122"/>
              </a:rPr>
              <a:t>年）</a:t>
            </a:r>
            <a:endParaRPr lang="en-US" altLang="zh-CN" sz="2000" b="1" dirty="0" smtClean="0">
              <a:latin typeface="楷体" panose="02010609060101010101" pitchFamily="49" charset="-122"/>
              <a:ea typeface="楷体" panose="02010609060101010101" pitchFamily="49" charset="-122"/>
            </a:endParaRPr>
          </a:p>
          <a:p>
            <a:pPr marL="0" indent="0">
              <a:buNone/>
            </a:pPr>
            <a:endParaRPr lang="en-US" altLang="zh-CN" sz="2000" b="1" dirty="0">
              <a:latin typeface="楷体" panose="02010609060101010101" pitchFamily="49" charset="-122"/>
              <a:ea typeface="楷体" panose="02010609060101010101" pitchFamily="49" charset="-122"/>
            </a:endParaRPr>
          </a:p>
        </p:txBody>
      </p:sp>
      <p:sp>
        <p:nvSpPr>
          <p:cNvPr id="2" name="标题 1"/>
          <p:cNvSpPr>
            <a:spLocks noGrp="1"/>
          </p:cNvSpPr>
          <p:nvPr>
            <p:ph type="title"/>
          </p:nvPr>
        </p:nvSpPr>
        <p:spPr/>
        <p:txBody>
          <a:bodyPr/>
          <a:lstStyle/>
          <a:p>
            <a:r>
              <a:rPr lang="zh-CN" altLang="zh-CN" sz="3600" b="1" dirty="0">
                <a:latin typeface="楷体" panose="02010609060101010101" pitchFamily="49" charset="-122"/>
                <a:ea typeface="楷体" panose="02010609060101010101" pitchFamily="49" charset="-122"/>
              </a:rPr>
              <a:t>（一</a:t>
            </a:r>
            <a:r>
              <a:rPr lang="zh-CN" altLang="zh-CN" sz="3600" b="1" dirty="0" smtClean="0">
                <a:latin typeface="楷体" panose="02010609060101010101" pitchFamily="49" charset="-122"/>
                <a:ea typeface="楷体" panose="02010609060101010101" pitchFamily="49" charset="-122"/>
              </a:rPr>
              <a:t>）</a:t>
            </a:r>
            <a:r>
              <a:rPr lang="zh-CN" altLang="en-US" sz="3600" b="1" dirty="0">
                <a:latin typeface="楷体" panose="02010609060101010101" pitchFamily="49" charset="-122"/>
                <a:ea typeface="楷体" panose="02010609060101010101" pitchFamily="49" charset="-122"/>
              </a:rPr>
              <a:t>党支部要在政治引领上发挥主体作用</a:t>
            </a:r>
            <a:endParaRPr lang="zh-CN" altLang="en-US" sz="3600" dirty="0">
              <a:latin typeface="楷体" panose="02010609060101010101" pitchFamily="49" charset="-122"/>
              <a:ea typeface="楷体" panose="02010609060101010101" pitchFamily="49" charset="-122"/>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808" y="2933010"/>
            <a:ext cx="4176464" cy="2008909"/>
          </a:xfrm>
          <a:prstGeom prst="rect">
            <a:avLst/>
          </a:prstGeom>
          <a:noFill/>
          <a:ln>
            <a:noFill/>
          </a:ln>
          <a:effectLst>
            <a:glow rad="127000">
              <a:schemeClr val="bg1">
                <a:lumMod val="50000"/>
              </a:schemeClr>
            </a:glow>
            <a:softEdge rad="127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51001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547664" y="3075806"/>
            <a:ext cx="7344816" cy="1656184"/>
            <a:chOff x="720" y="1392"/>
            <a:chExt cx="4058" cy="48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grpSpPr>
        <p:sp>
          <p:nvSpPr>
            <p:cNvPr id="5" name="AutoShape 4"/>
            <p:cNvSpPr>
              <a:spLocks noChangeArrowheads="1"/>
            </p:cNvSpPr>
            <p:nvPr/>
          </p:nvSpPr>
          <p:spPr bwMode="gray">
            <a:xfrm>
              <a:off x="720" y="1392"/>
              <a:ext cx="4058" cy="480"/>
            </a:xfrm>
            <a:prstGeom prst="roundRect">
              <a:avLst>
                <a:gd name="adj" fmla="val 17509"/>
              </a:avLst>
            </a:prstGeom>
            <a:grpFill/>
            <a:ln w="9525">
              <a:noFill/>
              <a:round/>
              <a:headEnd/>
              <a:tailEnd/>
            </a:ln>
            <a:effectLst/>
          </p:spPr>
          <p:txBody>
            <a:bodyPr wrap="none" anchor="ctr"/>
            <a:lstStyle/>
            <a:p>
              <a:pPr>
                <a:defRPr/>
              </a:pPr>
              <a:endParaRPr lang="zh-CN" altLang="en-US"/>
            </a:p>
          </p:txBody>
        </p:sp>
        <p:grpSp>
          <p:nvGrpSpPr>
            <p:cNvPr id="6" name="Group 5"/>
            <p:cNvGrpSpPr>
              <a:grpSpLocks/>
            </p:cNvGrpSpPr>
            <p:nvPr/>
          </p:nvGrpSpPr>
          <p:grpSpPr bwMode="auto">
            <a:xfrm>
              <a:off x="730" y="1407"/>
              <a:ext cx="4043" cy="445"/>
              <a:chOff x="744" y="1407"/>
              <a:chExt cx="3988" cy="445"/>
            </a:xfrm>
            <a:grpFill/>
          </p:grpSpPr>
          <p:sp>
            <p:nvSpPr>
              <p:cNvPr id="7" name="AutoShape 6"/>
              <p:cNvSpPr>
                <a:spLocks noChangeArrowheads="1"/>
              </p:cNvSpPr>
              <p:nvPr/>
            </p:nvSpPr>
            <p:spPr bwMode="gray">
              <a:xfrm>
                <a:off x="744" y="1737"/>
                <a:ext cx="3988" cy="115"/>
              </a:xfrm>
              <a:prstGeom prst="roundRect">
                <a:avLst>
                  <a:gd name="adj" fmla="val 50000"/>
                </a:avLst>
              </a:prstGeom>
              <a:grpFill/>
              <a:ln w="9525">
                <a:noFill/>
                <a:round/>
                <a:headEnd/>
                <a:tailEnd/>
              </a:ln>
              <a:effectLst/>
            </p:spPr>
            <p:txBody>
              <a:bodyPr wrap="none" anchor="ctr"/>
              <a:lstStyle/>
              <a:p>
                <a:pPr>
                  <a:defRPr/>
                </a:pPr>
                <a:endParaRPr lang="zh-CN" altLang="en-US"/>
              </a:p>
            </p:txBody>
          </p:sp>
          <p:sp>
            <p:nvSpPr>
              <p:cNvPr id="8" name="AutoShape 7"/>
              <p:cNvSpPr>
                <a:spLocks noChangeArrowheads="1"/>
              </p:cNvSpPr>
              <p:nvPr/>
            </p:nvSpPr>
            <p:spPr bwMode="gray">
              <a:xfrm>
                <a:off x="744" y="1407"/>
                <a:ext cx="3988" cy="115"/>
              </a:xfrm>
              <a:prstGeom prst="roundRect">
                <a:avLst>
                  <a:gd name="adj" fmla="val 50000"/>
                </a:avLst>
              </a:prstGeom>
              <a:grpFill/>
              <a:ln w="9525">
                <a:noFill/>
                <a:round/>
                <a:headEnd/>
                <a:tailEnd/>
              </a:ln>
              <a:effectLst/>
            </p:spPr>
            <p:txBody>
              <a:bodyPr wrap="none" anchor="ctr"/>
              <a:lstStyle/>
              <a:p>
                <a:pPr>
                  <a:defRPr/>
                </a:pPr>
                <a:endParaRPr lang="zh-CN" altLang="en-US"/>
              </a:p>
            </p:txBody>
          </p:sp>
        </p:grpSp>
      </p:grpSp>
      <p:sp>
        <p:nvSpPr>
          <p:cNvPr id="3" name="内容占位符 2"/>
          <p:cNvSpPr>
            <a:spLocks noGrp="1"/>
          </p:cNvSpPr>
          <p:nvPr>
            <p:ph idx="1"/>
          </p:nvPr>
        </p:nvSpPr>
        <p:spPr>
          <a:noFill/>
          <a:ln w="9525">
            <a:noFill/>
          </a:ln>
        </p:spPr>
        <p:txBody>
          <a:bodyPr/>
          <a:lstStyle/>
          <a:p>
            <a:r>
              <a:rPr lang="zh-CN" altLang="zh-CN" sz="2000" b="1" dirty="0">
                <a:latin typeface="+mn-ea"/>
              </a:rPr>
              <a:t>历经</a:t>
            </a:r>
            <a:r>
              <a:rPr lang="en-US" altLang="zh-CN" sz="2000" b="1" dirty="0">
                <a:latin typeface="+mn-ea"/>
              </a:rPr>
              <a:t>90</a:t>
            </a:r>
            <a:r>
              <a:rPr lang="zh-CN" altLang="zh-CN" sz="2000" b="1" dirty="0">
                <a:latin typeface="+mn-ea"/>
              </a:rPr>
              <a:t>多年的奋斗历程，我们党在党员规模上已发展成为世界第一大执政党。党正是通过遍布全国各地、各条战线和各个单位的基层组织，把广大党员组织起来，成为一个有统一意志、统一行动的整体。</a:t>
            </a:r>
            <a:endParaRPr lang="zh-CN" altLang="en-US" sz="2000" dirty="0">
              <a:latin typeface="+mn-ea"/>
            </a:endParaRPr>
          </a:p>
          <a:p>
            <a:r>
              <a:rPr lang="zh-CN" altLang="zh-CN" sz="2400" b="1" dirty="0" smtClean="0">
                <a:latin typeface="楷体" panose="02010609060101010101" pitchFamily="49" charset="-122"/>
                <a:ea typeface="楷体" panose="02010609060101010101" pitchFamily="49" charset="-122"/>
              </a:rPr>
              <a:t>历史</a:t>
            </a:r>
            <a:r>
              <a:rPr lang="zh-CN" altLang="zh-CN" sz="2400" b="1" dirty="0">
                <a:latin typeface="楷体" panose="02010609060101010101" pitchFamily="49" charset="-122"/>
                <a:ea typeface="楷体" panose="02010609060101010101" pitchFamily="49" charset="-122"/>
              </a:rPr>
              <a:t>经验表明：党正是通过重视基层、狠抓基础，真正发挥基层党组织的战斗堡垒作用，将广大人民群众紧密地团结在党中央周围，才不断从一个胜利走向另一个胜利</a:t>
            </a:r>
            <a:r>
              <a:rPr lang="zh-CN" altLang="zh-CN" sz="2400" b="1" dirty="0" smtClean="0">
                <a:latin typeface="楷体" panose="02010609060101010101" pitchFamily="49" charset="-122"/>
                <a:ea typeface="楷体" panose="02010609060101010101" pitchFamily="49" charset="-122"/>
              </a:rPr>
              <a:t>。</a:t>
            </a:r>
            <a:endParaRPr lang="en-US" altLang="zh-CN" sz="2400" b="1" dirty="0" smtClean="0">
              <a:latin typeface="楷体" panose="02010609060101010101" pitchFamily="49" charset="-122"/>
              <a:ea typeface="楷体" panose="02010609060101010101" pitchFamily="49" charset="-122"/>
            </a:endParaRPr>
          </a:p>
          <a:p>
            <a:endParaRPr lang="en-US" altLang="zh-CN" sz="2400" b="1" dirty="0" smtClean="0"/>
          </a:p>
          <a:p>
            <a:endParaRPr lang="zh-CN" altLang="en-US" sz="2000" b="1" dirty="0"/>
          </a:p>
        </p:txBody>
      </p:sp>
      <p:sp>
        <p:nvSpPr>
          <p:cNvPr id="2" name="标题 1"/>
          <p:cNvSpPr>
            <a:spLocks noGrp="1"/>
          </p:cNvSpPr>
          <p:nvPr>
            <p:ph type="title"/>
          </p:nvPr>
        </p:nvSpPr>
        <p:spPr/>
        <p:txBody>
          <a:bodyPr/>
          <a:lstStyle/>
          <a:p>
            <a:r>
              <a:rPr lang="zh-CN" altLang="zh-CN" sz="3600" b="1" dirty="0">
                <a:latin typeface="楷体" panose="02010609060101010101" pitchFamily="49" charset="-122"/>
                <a:ea typeface="楷体" panose="02010609060101010101" pitchFamily="49" charset="-122"/>
              </a:rPr>
              <a:t>（一</a:t>
            </a:r>
            <a:r>
              <a:rPr lang="zh-CN" altLang="zh-CN" sz="3600" b="1" dirty="0" smtClean="0">
                <a:latin typeface="楷体" panose="02010609060101010101" pitchFamily="49" charset="-122"/>
                <a:ea typeface="楷体" panose="02010609060101010101" pitchFamily="49" charset="-122"/>
              </a:rPr>
              <a:t>）</a:t>
            </a:r>
            <a:r>
              <a:rPr lang="zh-CN" altLang="en-US" sz="3600" b="1" dirty="0">
                <a:latin typeface="楷体" panose="02010609060101010101" pitchFamily="49" charset="-122"/>
                <a:ea typeface="楷体" panose="02010609060101010101" pitchFamily="49" charset="-122"/>
              </a:rPr>
              <a:t>党支部要在政治引领上发挥主体作用</a:t>
            </a:r>
            <a:endParaRPr lang="zh-CN" altLang="en-US" sz="36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xmlns="" val="2251932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475656" y="1347614"/>
            <a:ext cx="6984776" cy="2813134"/>
            <a:chOff x="720" y="1392"/>
            <a:chExt cx="4058" cy="48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grpSpPr>
        <p:sp>
          <p:nvSpPr>
            <p:cNvPr id="5" name="AutoShape 4"/>
            <p:cNvSpPr>
              <a:spLocks noChangeArrowheads="1"/>
            </p:cNvSpPr>
            <p:nvPr/>
          </p:nvSpPr>
          <p:spPr bwMode="gray">
            <a:xfrm>
              <a:off x="720" y="1392"/>
              <a:ext cx="4058" cy="480"/>
            </a:xfrm>
            <a:prstGeom prst="roundRect">
              <a:avLst>
                <a:gd name="adj" fmla="val 17509"/>
              </a:avLst>
            </a:prstGeom>
            <a:grpFill/>
            <a:ln w="9525">
              <a:noFill/>
              <a:round/>
              <a:headEnd/>
              <a:tailEnd/>
            </a:ln>
            <a:effectLst/>
          </p:spPr>
          <p:txBody>
            <a:bodyPr wrap="none" anchor="ctr"/>
            <a:lstStyle/>
            <a:p>
              <a:pPr>
                <a:defRPr/>
              </a:pPr>
              <a:endParaRPr lang="zh-CN" altLang="en-US"/>
            </a:p>
          </p:txBody>
        </p:sp>
        <p:grpSp>
          <p:nvGrpSpPr>
            <p:cNvPr id="6" name="Group 5"/>
            <p:cNvGrpSpPr>
              <a:grpSpLocks/>
            </p:cNvGrpSpPr>
            <p:nvPr/>
          </p:nvGrpSpPr>
          <p:grpSpPr bwMode="auto">
            <a:xfrm>
              <a:off x="730" y="1407"/>
              <a:ext cx="4043" cy="445"/>
              <a:chOff x="744" y="1407"/>
              <a:chExt cx="3988" cy="445"/>
            </a:xfrm>
            <a:grpFill/>
          </p:grpSpPr>
          <p:sp>
            <p:nvSpPr>
              <p:cNvPr id="7" name="AutoShape 6"/>
              <p:cNvSpPr>
                <a:spLocks noChangeArrowheads="1"/>
              </p:cNvSpPr>
              <p:nvPr/>
            </p:nvSpPr>
            <p:spPr bwMode="gray">
              <a:xfrm>
                <a:off x="744" y="1737"/>
                <a:ext cx="3988" cy="115"/>
              </a:xfrm>
              <a:prstGeom prst="roundRect">
                <a:avLst>
                  <a:gd name="adj" fmla="val 50000"/>
                </a:avLst>
              </a:prstGeom>
              <a:grpFill/>
              <a:ln w="9525">
                <a:noFill/>
                <a:round/>
                <a:headEnd/>
                <a:tailEnd/>
              </a:ln>
              <a:effectLst/>
            </p:spPr>
            <p:txBody>
              <a:bodyPr wrap="none" anchor="ctr"/>
              <a:lstStyle/>
              <a:p>
                <a:pPr>
                  <a:defRPr/>
                </a:pPr>
                <a:endParaRPr lang="zh-CN" altLang="en-US"/>
              </a:p>
            </p:txBody>
          </p:sp>
          <p:sp>
            <p:nvSpPr>
              <p:cNvPr id="8" name="AutoShape 7"/>
              <p:cNvSpPr>
                <a:spLocks noChangeArrowheads="1"/>
              </p:cNvSpPr>
              <p:nvPr/>
            </p:nvSpPr>
            <p:spPr bwMode="gray">
              <a:xfrm>
                <a:off x="744" y="1407"/>
                <a:ext cx="3988" cy="115"/>
              </a:xfrm>
              <a:prstGeom prst="roundRect">
                <a:avLst>
                  <a:gd name="adj" fmla="val 50000"/>
                </a:avLst>
              </a:prstGeom>
              <a:grpFill/>
              <a:ln w="9525">
                <a:noFill/>
                <a:round/>
                <a:headEnd/>
                <a:tailEnd/>
              </a:ln>
              <a:effectLst/>
            </p:spPr>
            <p:txBody>
              <a:bodyPr wrap="none" anchor="ctr"/>
              <a:lstStyle/>
              <a:p>
                <a:pPr>
                  <a:defRPr/>
                </a:pPr>
                <a:endParaRPr lang="zh-CN" altLang="en-US"/>
              </a:p>
            </p:txBody>
          </p:sp>
        </p:grpSp>
      </p:grpSp>
      <p:sp>
        <p:nvSpPr>
          <p:cNvPr id="3" name="内容占位符 2"/>
          <p:cNvSpPr>
            <a:spLocks noGrp="1"/>
          </p:cNvSpPr>
          <p:nvPr>
            <p:ph idx="1"/>
          </p:nvPr>
        </p:nvSpPr>
        <p:spPr>
          <a:xfrm>
            <a:off x="1259957" y="1541135"/>
            <a:ext cx="7191867" cy="1728514"/>
          </a:xfrm>
          <a:noFill/>
          <a:ln w="9525">
            <a:noFill/>
          </a:ln>
        </p:spPr>
        <p:txBody>
          <a:bodyPr/>
          <a:lstStyle/>
          <a:p>
            <a:r>
              <a:rPr lang="zh-CN" altLang="zh-CN" sz="2000" b="1" dirty="0" smtClean="0">
                <a:latin typeface="楷体" panose="02010609060101010101" pitchFamily="49" charset="-122"/>
                <a:ea typeface="楷体" panose="02010609060101010101" pitchFamily="49" charset="-122"/>
              </a:rPr>
              <a:t>习近平：</a:t>
            </a:r>
            <a:r>
              <a:rPr lang="en-US" altLang="zh-CN" sz="20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只要每个基层党组织和每个共产党员都有强烈的宗旨意识和责任意识，都能发挥战斗堡垒作用、先锋模范作用，我们党就会很有力量，我们国家就会很有力量，我们人民就会很有力量，党的执政基础就能坚如磐石。</a:t>
            </a:r>
            <a:r>
              <a:rPr lang="en-US" altLang="zh-CN" sz="2000" b="1" dirty="0">
                <a:latin typeface="楷体" panose="02010609060101010101" pitchFamily="49" charset="-122"/>
                <a:ea typeface="楷体" panose="02010609060101010101" pitchFamily="49" charset="-122"/>
              </a:rPr>
              <a:t>”</a:t>
            </a:r>
            <a:endParaRPr lang="zh-CN" altLang="zh-CN" sz="2000" b="1" dirty="0">
              <a:latin typeface="楷体" panose="02010609060101010101" pitchFamily="49" charset="-122"/>
              <a:ea typeface="楷体" panose="02010609060101010101" pitchFamily="49" charset="-122"/>
            </a:endParaRPr>
          </a:p>
          <a:p>
            <a:endParaRPr lang="zh-CN" altLang="en-US" sz="2000" b="1" dirty="0"/>
          </a:p>
        </p:txBody>
      </p:sp>
      <p:sp>
        <p:nvSpPr>
          <p:cNvPr id="2" name="标题 1"/>
          <p:cNvSpPr>
            <a:spLocks noGrp="1"/>
          </p:cNvSpPr>
          <p:nvPr>
            <p:ph type="title"/>
          </p:nvPr>
        </p:nvSpPr>
        <p:spPr/>
        <p:txBody>
          <a:bodyPr/>
          <a:lstStyle/>
          <a:p>
            <a:r>
              <a:rPr lang="zh-CN" altLang="en-US" sz="3600" b="1" dirty="0" smtClean="0">
                <a:latin typeface="楷体" panose="02010609060101010101" pitchFamily="49" charset="-122"/>
                <a:ea typeface="楷体" panose="02010609060101010101" pitchFamily="49" charset="-122"/>
              </a:rPr>
              <a:t>（</a:t>
            </a:r>
            <a:r>
              <a:rPr lang="zh-CN" altLang="en-US" sz="3600" b="1" dirty="0">
                <a:latin typeface="楷体" panose="02010609060101010101" pitchFamily="49" charset="-122"/>
                <a:ea typeface="楷体" panose="02010609060101010101" pitchFamily="49" charset="-122"/>
              </a:rPr>
              <a:t>一）党支部要在政治引领上发挥主体作用</a:t>
            </a:r>
            <a:endParaRPr lang="zh-CN" altLang="en-US" sz="3600" dirty="0">
              <a:latin typeface="楷体" panose="02010609060101010101" pitchFamily="49" charset="-122"/>
              <a:ea typeface="楷体" panose="02010609060101010101" pitchFamily="49" charset="-122"/>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929" t="23996" r="7929" b="46273"/>
          <a:stretch/>
        </p:blipFill>
        <p:spPr bwMode="auto">
          <a:xfrm>
            <a:off x="1475657" y="3003798"/>
            <a:ext cx="6976168" cy="1538723"/>
          </a:xfrm>
          <a:prstGeom prst="rect">
            <a:avLst/>
          </a:prstGeom>
          <a:noFill/>
          <a:ln>
            <a:noFill/>
          </a:ln>
          <a:effectLst>
            <a:glow rad="25400">
              <a:srgbClr val="FFFF00"/>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29707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259632" y="1606541"/>
            <a:ext cx="3672408" cy="511459"/>
            <a:chOff x="720" y="1392"/>
            <a:chExt cx="4058" cy="480"/>
          </a:xfrm>
        </p:grpSpPr>
        <p:sp>
          <p:nvSpPr>
            <p:cNvPr id="5" name="AutoShape 4"/>
            <p:cNvSpPr>
              <a:spLocks noChangeArrowheads="1"/>
            </p:cNvSpPr>
            <p:nvPr/>
          </p:nvSpPr>
          <p:spPr bwMode="gray">
            <a:xfrm>
              <a:off x="720" y="1392"/>
              <a:ext cx="4058" cy="480"/>
            </a:xfrm>
            <a:prstGeom prst="roundRect">
              <a:avLst>
                <a:gd name="adj" fmla="val 17509"/>
              </a:avLst>
            </a:prstGeom>
            <a:gradFill rotWithShape="1">
              <a:gsLst>
                <a:gs pos="0">
                  <a:srgbClr val="BC000D"/>
                </a:gs>
                <a:gs pos="50000">
                  <a:srgbClr val="BC000D">
                    <a:gamma/>
                    <a:shade val="92157"/>
                    <a:invGamma/>
                  </a:srgbClr>
                </a:gs>
                <a:gs pos="100000">
                  <a:srgbClr val="BC000D"/>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grpSp>
          <p:nvGrpSpPr>
            <p:cNvPr id="6" name="Group 5"/>
            <p:cNvGrpSpPr>
              <a:grpSpLocks/>
            </p:cNvGrpSpPr>
            <p:nvPr/>
          </p:nvGrpSpPr>
          <p:grpSpPr bwMode="auto">
            <a:xfrm>
              <a:off x="730" y="1407"/>
              <a:ext cx="4043" cy="445"/>
              <a:chOff x="744" y="1407"/>
              <a:chExt cx="3988" cy="445"/>
            </a:xfrm>
          </p:grpSpPr>
          <p:sp>
            <p:nvSpPr>
              <p:cNvPr id="7" name="AutoShape 6"/>
              <p:cNvSpPr>
                <a:spLocks noChangeArrowheads="1"/>
              </p:cNvSpPr>
              <p:nvPr/>
            </p:nvSpPr>
            <p:spPr bwMode="gray">
              <a:xfrm>
                <a:off x="744" y="1737"/>
                <a:ext cx="3988" cy="115"/>
              </a:xfrm>
              <a:prstGeom prst="roundRect">
                <a:avLst>
                  <a:gd name="adj" fmla="val 50000"/>
                </a:avLst>
              </a:prstGeom>
              <a:gradFill rotWithShape="1">
                <a:gsLst>
                  <a:gs pos="0">
                    <a:srgbClr val="BC000D">
                      <a:alpha val="0"/>
                    </a:srgbClr>
                  </a:gs>
                  <a:gs pos="100000">
                    <a:srgbClr val="BC000D">
                      <a:gamma/>
                      <a:tint val="41176"/>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sp>
            <p:nvSpPr>
              <p:cNvPr id="8" name="AutoShape 7"/>
              <p:cNvSpPr>
                <a:spLocks noChangeArrowheads="1"/>
              </p:cNvSpPr>
              <p:nvPr/>
            </p:nvSpPr>
            <p:spPr bwMode="gray">
              <a:xfrm>
                <a:off x="744" y="1407"/>
                <a:ext cx="3988" cy="115"/>
              </a:xfrm>
              <a:prstGeom prst="roundRect">
                <a:avLst>
                  <a:gd name="adj" fmla="val 50000"/>
                </a:avLst>
              </a:prstGeom>
              <a:gradFill rotWithShape="1">
                <a:gsLst>
                  <a:gs pos="0">
                    <a:srgbClr val="BC000D">
                      <a:gamma/>
                      <a:tint val="33333"/>
                      <a:invGamma/>
                    </a:srgbClr>
                  </a:gs>
                  <a:gs pos="100000">
                    <a:srgbClr val="BC000D">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 charset="0"/>
                  <a:ea typeface="宋体" charset="-122"/>
                </a:endParaRPr>
              </a:p>
            </p:txBody>
          </p:sp>
        </p:grpSp>
      </p:grpSp>
      <p:sp>
        <p:nvSpPr>
          <p:cNvPr id="2" name="标题 1"/>
          <p:cNvSpPr>
            <a:spLocks noGrp="1"/>
          </p:cNvSpPr>
          <p:nvPr>
            <p:ph type="title"/>
          </p:nvPr>
        </p:nvSpPr>
        <p:spPr/>
        <p:txBody>
          <a:bodyPr/>
          <a:lstStyle/>
          <a:p>
            <a:r>
              <a:rPr lang="zh-CN" altLang="en-US" sz="3600" b="1" dirty="0" smtClean="0">
                <a:latin typeface="楷体" panose="02010609060101010101" pitchFamily="49" charset="-122"/>
                <a:ea typeface="楷体" panose="02010609060101010101" pitchFamily="49" charset="-122"/>
              </a:rPr>
              <a:t>（</a:t>
            </a:r>
            <a:r>
              <a:rPr lang="zh-CN" altLang="en-US" sz="3600" b="1" dirty="0">
                <a:latin typeface="楷体" panose="02010609060101010101" pitchFamily="49" charset="-122"/>
                <a:ea typeface="楷体" panose="02010609060101010101" pitchFamily="49" charset="-122"/>
              </a:rPr>
              <a:t>二）党支部要在强化政治功能上发挥主体作用</a:t>
            </a:r>
            <a:endParaRPr lang="zh-CN" altLang="en-US" sz="3600" dirty="0">
              <a:latin typeface="楷体" panose="02010609060101010101" pitchFamily="49" charset="-122"/>
              <a:ea typeface="楷体" panose="02010609060101010101" pitchFamily="49" charset="-122"/>
            </a:endParaRPr>
          </a:p>
        </p:txBody>
      </p:sp>
      <p:sp>
        <p:nvSpPr>
          <p:cNvPr id="3" name="内容占位符 2"/>
          <p:cNvSpPr>
            <a:spLocks noGrp="1"/>
          </p:cNvSpPr>
          <p:nvPr>
            <p:ph idx="1"/>
          </p:nvPr>
        </p:nvSpPr>
        <p:spPr>
          <a:xfrm>
            <a:off x="967075" y="1615109"/>
            <a:ext cx="3960440" cy="3528391"/>
          </a:xfrm>
        </p:spPr>
        <p:txBody>
          <a:bodyPr/>
          <a:lstStyle/>
          <a:p>
            <a:r>
              <a:rPr lang="zh-CN" altLang="zh-CN" sz="1600" b="1" dirty="0">
                <a:solidFill>
                  <a:srgbClr val="FFFF00"/>
                </a:solidFill>
              </a:rPr>
              <a:t>习近平新时代中国特色社会主义思想</a:t>
            </a:r>
            <a:endParaRPr lang="en-US" altLang="zh-CN" sz="1600" b="1" dirty="0">
              <a:solidFill>
                <a:srgbClr val="FFFF00"/>
              </a:solidFill>
            </a:endParaRPr>
          </a:p>
          <a:p>
            <a:pPr marL="0" indent="0">
              <a:buNone/>
            </a:pPr>
            <a:r>
              <a:rPr lang="en-US" altLang="zh-CN" sz="2000" b="1" dirty="0">
                <a:solidFill>
                  <a:srgbClr val="FFFF00"/>
                </a:solidFill>
              </a:rPr>
              <a:t> </a:t>
            </a:r>
            <a:r>
              <a:rPr lang="en-US" altLang="zh-CN" sz="2000" b="1" dirty="0" smtClean="0">
                <a:solidFill>
                  <a:srgbClr val="FFFF00"/>
                </a:solidFill>
              </a:rPr>
              <a:t>   </a:t>
            </a:r>
          </a:p>
          <a:p>
            <a:pPr marL="0" indent="0">
              <a:buNone/>
            </a:pPr>
            <a:r>
              <a:rPr lang="zh-CN" altLang="zh-CN" sz="2000" b="1" dirty="0" smtClean="0"/>
              <a:t>党</a:t>
            </a:r>
            <a:r>
              <a:rPr lang="zh-CN" altLang="zh-CN" sz="2000" b="1" dirty="0"/>
              <a:t>的基层组织继承传统，发挥战斗堡垒作用的同时</a:t>
            </a:r>
            <a:r>
              <a:rPr lang="zh-CN" altLang="zh-CN" sz="2000" b="1" dirty="0" smtClean="0"/>
              <a:t>，要</a:t>
            </a:r>
            <a:r>
              <a:rPr lang="zh-CN" altLang="en-US" sz="2000" b="1" dirty="0" smtClean="0"/>
              <a:t>进一步</a:t>
            </a:r>
            <a:r>
              <a:rPr lang="zh-CN" altLang="zh-CN" sz="2000" b="1" dirty="0" smtClean="0"/>
              <a:t>突出</a:t>
            </a:r>
            <a:r>
              <a:rPr lang="zh-CN" altLang="zh-CN" sz="2000" b="1" dirty="0"/>
              <a:t>政治功能。这一要求既是贯彻落实习近平新时代中国特色社会主义思想的重要体现，也是新时代党的建设总要求的题中之义</a:t>
            </a:r>
            <a:r>
              <a:rPr lang="zh-CN" altLang="zh-CN" sz="2000" b="1" dirty="0" smtClean="0"/>
              <a:t>。</a:t>
            </a:r>
            <a:endParaRPr lang="en-US" altLang="zh-CN" sz="2000" b="1" dirty="0" smtClean="0"/>
          </a:p>
        </p:txBody>
      </p:sp>
      <p:pic>
        <p:nvPicPr>
          <p:cNvPr id="6146" name="Picture 2" descr="http://www.xinhuanet.com/mil/titlepic/12972/129723025_1508388399778_title0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1558091"/>
            <a:ext cx="4036318" cy="2819401"/>
          </a:xfrm>
          <a:prstGeom prst="rect">
            <a:avLst/>
          </a:prstGeom>
          <a:noFill/>
          <a:effectLst>
            <a:glow rad="127000">
              <a:schemeClr val="bg1">
                <a:lumMod val="65000"/>
              </a:schemeClr>
            </a:glo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5812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1563638"/>
            <a:ext cx="4320480" cy="512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zh-CN" altLang="en-US" sz="3600" b="1" dirty="0">
                <a:latin typeface="楷体" panose="02010609060101010101" pitchFamily="49" charset="-122"/>
                <a:ea typeface="楷体" panose="02010609060101010101" pitchFamily="49" charset="-122"/>
              </a:rPr>
              <a:t>（二）党支部要在强化政治功能上发挥主体作用</a:t>
            </a:r>
          </a:p>
        </p:txBody>
      </p:sp>
      <p:sp>
        <p:nvSpPr>
          <p:cNvPr id="3" name="内容占位符 2"/>
          <p:cNvSpPr>
            <a:spLocks noGrp="1"/>
          </p:cNvSpPr>
          <p:nvPr>
            <p:ph idx="1"/>
          </p:nvPr>
        </p:nvSpPr>
        <p:spPr>
          <a:xfrm>
            <a:off x="827584" y="1563638"/>
            <a:ext cx="4397424" cy="3384376"/>
          </a:xfrm>
        </p:spPr>
        <p:txBody>
          <a:bodyPr/>
          <a:lstStyle/>
          <a:p>
            <a:r>
              <a:rPr lang="zh-CN" altLang="zh-CN" sz="1800" b="1" dirty="0" smtClean="0">
                <a:solidFill>
                  <a:srgbClr val="FFFF00"/>
                </a:solidFill>
              </a:rPr>
              <a:t>习近平</a:t>
            </a:r>
            <a:r>
              <a:rPr lang="zh-CN" altLang="zh-CN" sz="1800" b="1" dirty="0">
                <a:solidFill>
                  <a:srgbClr val="FFFF00"/>
                </a:solidFill>
              </a:rPr>
              <a:t>新时代中国特色社会主义</a:t>
            </a:r>
            <a:r>
              <a:rPr lang="zh-CN" altLang="zh-CN" sz="1800" b="1" dirty="0" smtClean="0">
                <a:solidFill>
                  <a:srgbClr val="FFFF00"/>
                </a:solidFill>
              </a:rPr>
              <a:t>思想</a:t>
            </a:r>
            <a:endParaRPr lang="en-US" altLang="zh-CN" sz="1800" b="1" dirty="0" smtClean="0">
              <a:solidFill>
                <a:srgbClr val="FFFF00"/>
              </a:solidFill>
            </a:endParaRPr>
          </a:p>
          <a:p>
            <a:pPr marL="0" indent="0">
              <a:buNone/>
            </a:pPr>
            <a:r>
              <a:rPr lang="en-US" altLang="zh-CN" sz="2000" b="1" dirty="0"/>
              <a:t> </a:t>
            </a:r>
            <a:r>
              <a:rPr lang="en-US" altLang="zh-CN" sz="2000" b="1" dirty="0" smtClean="0"/>
              <a:t>       </a:t>
            </a:r>
          </a:p>
          <a:p>
            <a:pPr marL="0" indent="0">
              <a:buNone/>
            </a:pPr>
            <a:r>
              <a:rPr lang="en-US" altLang="zh-CN" sz="2000" b="1" dirty="0"/>
              <a:t> </a:t>
            </a:r>
            <a:r>
              <a:rPr lang="zh-CN" altLang="zh-CN" sz="2000" b="1" dirty="0" smtClean="0"/>
              <a:t>明确</a:t>
            </a:r>
            <a:r>
              <a:rPr lang="zh-CN" altLang="zh-CN" sz="2000" b="1" dirty="0"/>
              <a:t>中国特色社会主义最本质的特征是中国共产党领导，党在各条战线上的基层组织，都要突出政治功能，按照党章第三十三条的功能定位，切实承担起相应职责，确保党始终成为中国特色社会主义事业的坚强领导核心</a:t>
            </a:r>
            <a:r>
              <a:rPr lang="zh-CN" altLang="zh-CN" sz="2000" b="1" dirty="0" smtClean="0"/>
              <a:t>。</a:t>
            </a:r>
            <a:endParaRPr lang="zh-CN" altLang="zh-CN" sz="2000" dirty="0"/>
          </a:p>
        </p:txBody>
      </p:sp>
      <p:pic>
        <p:nvPicPr>
          <p:cNvPr id="1028" name="Picture 4" descr="http://p1.so.qhimgs1.com/bdr/_240_/t01719a5ab3177367f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0112" y="1932385"/>
            <a:ext cx="3429000" cy="2286001"/>
          </a:xfrm>
          <a:prstGeom prst="rect">
            <a:avLst/>
          </a:prstGeom>
          <a:noFill/>
          <a:effectLst>
            <a:glow rad="127000">
              <a:schemeClr val="bg1">
                <a:lumMod val="75000"/>
              </a:schemeClr>
            </a:glo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1997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dirty="0">
                <a:solidFill>
                  <a:srgbClr val="333399"/>
                </a:solidFill>
                <a:latin typeface="楷体" panose="02010609060101010101" pitchFamily="49" charset="-122"/>
                <a:ea typeface="楷体" panose="02010609060101010101" pitchFamily="49" charset="-122"/>
              </a:rPr>
              <a:t>（二）党支部要在强化政治功能上发挥主体作用</a:t>
            </a:r>
            <a:endParaRPr lang="zh-CN" altLang="en-US" sz="3600" dirty="0">
              <a:latin typeface="楷体" panose="02010609060101010101" pitchFamily="49" charset="-122"/>
              <a:ea typeface="楷体" panose="02010609060101010101" pitchFamily="49" charset="-122"/>
            </a:endParaRPr>
          </a:p>
        </p:txBody>
      </p:sp>
      <p:sp>
        <p:nvSpPr>
          <p:cNvPr id="3" name="内容占位符 2"/>
          <p:cNvSpPr>
            <a:spLocks noGrp="1"/>
          </p:cNvSpPr>
          <p:nvPr>
            <p:ph idx="1"/>
          </p:nvPr>
        </p:nvSpPr>
        <p:spPr/>
        <p:txBody>
          <a:bodyPr/>
          <a:lstStyle/>
          <a:p>
            <a:pPr marL="0" indent="0">
              <a:lnSpc>
                <a:spcPct val="150000"/>
              </a:lnSpc>
              <a:buNone/>
            </a:pPr>
            <a:r>
              <a:rPr lang="zh-CN" altLang="zh-CN" sz="2800" b="1" dirty="0" smtClean="0"/>
              <a:t>重点</a:t>
            </a:r>
            <a:r>
              <a:rPr lang="zh-CN" altLang="zh-CN" sz="2800" b="1" dirty="0"/>
              <a:t>强化</a:t>
            </a:r>
            <a:r>
              <a:rPr lang="zh-CN" altLang="zh-CN" sz="2800" b="1" dirty="0" smtClean="0"/>
              <a:t>：</a:t>
            </a:r>
            <a:endParaRPr lang="en-US" altLang="zh-CN" sz="2800" b="1" dirty="0" smtClean="0"/>
          </a:p>
          <a:p>
            <a:pPr>
              <a:lnSpc>
                <a:spcPct val="150000"/>
              </a:lnSpc>
            </a:pPr>
            <a:r>
              <a:rPr lang="zh-CN" altLang="en-US" sz="2800" b="1" dirty="0"/>
              <a:t>锻炼</a:t>
            </a:r>
            <a:r>
              <a:rPr lang="zh-CN" altLang="en-US" sz="2800" b="1" dirty="0">
                <a:solidFill>
                  <a:srgbClr val="FF0000"/>
                </a:solidFill>
              </a:rPr>
              <a:t>党性修养</a:t>
            </a:r>
            <a:r>
              <a:rPr lang="zh-CN" altLang="zh-CN" sz="2800" b="1" dirty="0" smtClean="0"/>
              <a:t>。</a:t>
            </a:r>
            <a:endParaRPr lang="en-US" altLang="zh-CN" sz="2800" b="1" dirty="0" smtClean="0"/>
          </a:p>
          <a:p>
            <a:pPr>
              <a:lnSpc>
                <a:spcPct val="150000"/>
              </a:lnSpc>
            </a:pPr>
            <a:r>
              <a:rPr lang="zh-CN" altLang="zh-CN" sz="2800" b="1" dirty="0"/>
              <a:t>规范和严肃</a:t>
            </a:r>
            <a:r>
              <a:rPr lang="zh-CN" altLang="zh-CN" sz="2800" b="1" dirty="0">
                <a:solidFill>
                  <a:srgbClr val="FF0000"/>
                </a:solidFill>
              </a:rPr>
              <a:t>党内政治生活</a:t>
            </a:r>
            <a:r>
              <a:rPr lang="zh-CN" altLang="zh-CN" sz="2800" b="1" dirty="0" smtClean="0"/>
              <a:t>。</a:t>
            </a:r>
            <a:endParaRPr lang="en-US" altLang="zh-CN" sz="2800" b="1" dirty="0" smtClean="0"/>
          </a:p>
          <a:p>
            <a:pPr>
              <a:lnSpc>
                <a:spcPct val="150000"/>
              </a:lnSpc>
            </a:pPr>
            <a:r>
              <a:rPr lang="zh-CN" altLang="en-US" sz="2800" b="1" dirty="0">
                <a:solidFill>
                  <a:srgbClr val="FF0000"/>
                </a:solidFill>
              </a:rPr>
              <a:t>贯彻和落实</a:t>
            </a:r>
            <a:r>
              <a:rPr lang="zh-CN" altLang="en-US" sz="2800" b="1" dirty="0"/>
              <a:t>党的各项</a:t>
            </a:r>
            <a:r>
              <a:rPr lang="zh-CN" altLang="en-US" sz="2800" b="1" dirty="0" smtClean="0"/>
              <a:t>任务</a:t>
            </a:r>
            <a:r>
              <a:rPr lang="zh-CN" altLang="zh-CN" sz="2800" b="1" dirty="0" smtClean="0"/>
              <a:t>。</a:t>
            </a:r>
            <a:endParaRPr lang="en-US" altLang="zh-CN" sz="2800" b="1" dirty="0" smtClean="0"/>
          </a:p>
        </p:txBody>
      </p:sp>
      <p:pic>
        <p:nvPicPr>
          <p:cNvPr id="10242" name="Picture 2" descr="http://pic15.nipic.com/20110805/4575439_161111366313_2.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598" r="8237" b="4262"/>
          <a:stretch/>
        </p:blipFill>
        <p:spPr bwMode="auto">
          <a:xfrm>
            <a:off x="6804248" y="699542"/>
            <a:ext cx="2073965" cy="4392488"/>
          </a:xfrm>
          <a:prstGeom prst="rect">
            <a:avLst/>
          </a:prstGeom>
          <a:noFill/>
          <a:effectLst>
            <a:glow rad="127000">
              <a:schemeClr val="bg1">
                <a:lumMod val="75000"/>
              </a:schemeClr>
            </a:glo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2456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1005</TotalTime>
  <Words>1378</Words>
  <Application>Microsoft Office PowerPoint</Application>
  <PresentationFormat>全屏显示(16:9)</PresentationFormat>
  <Paragraphs>103</Paragraphs>
  <Slides>23</Slides>
  <Notes>0</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Blends</vt:lpstr>
      <vt:lpstr>      以习近平新时代中国特色社会主义思想为指引 推动高校党建工作再上新台阶</vt:lpstr>
      <vt:lpstr>主要围绕三个问题：</vt:lpstr>
      <vt:lpstr>一、“我是谁？”——新要求、新部署</vt:lpstr>
      <vt:lpstr>（一）党支部要在政治引领上发挥主体作用</vt:lpstr>
      <vt:lpstr>（一）党支部要在政治引领上发挥主体作用</vt:lpstr>
      <vt:lpstr>（一）党支部要在政治引领上发挥主体作用</vt:lpstr>
      <vt:lpstr>（二）党支部要在强化政治功能上发挥主体作用</vt:lpstr>
      <vt:lpstr>（二）党支部要在强化政治功能上发挥主体作用</vt:lpstr>
      <vt:lpstr>（二）党支部要在强化政治功能上发挥主体作用</vt:lpstr>
      <vt:lpstr>（三）高校教职工党支部要在落实中央要求上发挥主体作用</vt:lpstr>
      <vt:lpstr>（三）高校教职工党支部要在落实中央要求上发挥主体作用</vt:lpstr>
      <vt:lpstr>（三）高校教职工党支部要在落实中央要求上发挥主体作用</vt:lpstr>
      <vt:lpstr>（三）高校教职工党支部要在落实中央要求上发挥主体作用</vt:lpstr>
      <vt:lpstr>二、“干什么？”—新时代、新境界</vt:lpstr>
      <vt:lpstr>（一）立足本职、春风化雨</vt:lpstr>
      <vt:lpstr>（二）把牢方向、强基固本</vt:lpstr>
      <vt:lpstr>（三）勇创一流、实干争先</vt:lpstr>
      <vt:lpstr>三、“怎么干？”——新定位、新使命</vt:lpstr>
      <vt:lpstr>（一）融入中心工作，当好“组织员” </vt:lpstr>
      <vt:lpstr>（二）建设“党员之家”，当好“协调员”</vt:lpstr>
      <vt:lpstr>（三）树立标杆榜样，当好“示范岗”</vt:lpstr>
      <vt:lpstr>寄语各位教工支部书记</vt:lpstr>
      <vt:lpstr>幻灯片 23</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金融：功能、结构与发展</dc:title>
  <dc:creator>User</dc:creator>
  <cp:lastModifiedBy>徐锐</cp:lastModifiedBy>
  <cp:revision>115</cp:revision>
  <cp:lastPrinted>2018-09-25T00:09:03Z</cp:lastPrinted>
  <dcterms:created xsi:type="dcterms:W3CDTF">2014-11-05T12:20:00Z</dcterms:created>
  <dcterms:modified xsi:type="dcterms:W3CDTF">2018-09-25T01:50:56Z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